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2" r:id="rId12"/>
    <p:sldId id="267" r:id="rId13"/>
    <p:sldId id="268" r:id="rId14"/>
    <p:sldId id="269"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5" d="100"/>
          <a:sy n="95" d="100"/>
        </p:scale>
        <p:origin x="-17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8" name="Tytu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l-PL" smtClean="0"/>
              <a:t>Kliknij, aby edytować styl</a:t>
            </a:r>
            <a:endParaRPr kumimoji="0" lang="en-US"/>
          </a:p>
        </p:txBody>
      </p:sp>
      <p:sp>
        <p:nvSpPr>
          <p:cNvPr id="28" name="Symbol zastępczy daty 27"/>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a:lstStyle/>
          <a:p>
            <a:fld id="{4FBCBC04-0678-44FF-8E14-3DFCF0AB0BAC}" type="slidenum">
              <a:rPr lang="pl-PL" smtClean="0"/>
              <a:pPr/>
              <a:t>‹#›</a:t>
            </a:fld>
            <a:endParaRPr lang="pl-PL"/>
          </a:p>
        </p:txBody>
      </p:sp>
      <p:sp>
        <p:nvSpPr>
          <p:cNvPr id="9" name="Podtytu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3">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7924800" y="6416675"/>
            <a:ext cx="762000" cy="365125"/>
          </a:xfrm>
        </p:spPr>
        <p:txBody>
          <a:bodyPr/>
          <a:lstStyle/>
          <a:p>
            <a:fld id="{4FBCBC04-0678-44FF-8E14-3DFCF0AB0BAC}"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l-PL" smtClean="0">
                <a:solidFill>
                  <a:schemeClr val="lt1"/>
                </a:solidFill>
                <a:latin typeface="+mn-lt"/>
                <a:ea typeface="+mn-ea"/>
                <a:cs typeface="+mn-cs"/>
              </a:rPr>
              <a:t>Kliknij ikonę, aby dodać obraz</a:t>
            </a:r>
            <a:endParaRPr kumimoji="0" lang="en-US" dirty="0">
              <a:solidFill>
                <a:schemeClr val="lt1"/>
              </a:solidFill>
              <a:latin typeface="+mn-lt"/>
              <a:ea typeface="+mn-ea"/>
              <a:cs typeface="+mn-cs"/>
            </a:endParaRPr>
          </a:p>
        </p:txBody>
      </p:sp>
      <p:sp>
        <p:nvSpPr>
          <p:cNvPr id="4" name="Symbol zastępczy tekstu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9911973E-583A-4D93-9542-72916B9E5FC0}" type="datetimeFigureOut">
              <a:rPr lang="pl-PL" smtClean="0"/>
              <a:pPr/>
              <a:t>2010-03-29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BCBC04-0678-44FF-8E14-3DFCF0AB0BAC}"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911973E-583A-4D93-9542-72916B9E5FC0}" type="datetimeFigureOut">
              <a:rPr lang="pl-PL" smtClean="0"/>
              <a:pPr/>
              <a:t>2010-03-29</a:t>
            </a:fld>
            <a:endParaRPr lang="pl-PL"/>
          </a:p>
        </p:txBody>
      </p:sp>
      <p:sp>
        <p:nvSpPr>
          <p:cNvPr id="3" name="Symbol zastępczy stopki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l-PL"/>
          </a:p>
        </p:txBody>
      </p:sp>
      <p:sp>
        <p:nvSpPr>
          <p:cNvPr id="23" name="Symbol zastępczy numeru slajd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FBCBC04-0678-44FF-8E14-3DFCF0AB0BAC}"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42910" y="500042"/>
            <a:ext cx="7772400" cy="2314590"/>
          </a:xfrm>
        </p:spPr>
        <p:txBody>
          <a:bodyPr>
            <a:normAutofit/>
          </a:bodyPr>
          <a:lstStyle/>
          <a:p>
            <a:pPr algn="l"/>
            <a:r>
              <a:rPr lang="pl-PL" sz="7000" dirty="0" smtClean="0"/>
              <a:t>Rynek</a:t>
            </a:r>
            <a:br>
              <a:rPr lang="pl-PL" sz="7000" dirty="0" smtClean="0"/>
            </a:br>
            <a:r>
              <a:rPr lang="pl-PL" sz="7000" dirty="0" smtClean="0"/>
              <a:t>kapitałowy</a:t>
            </a:r>
            <a:endParaRPr lang="pl-PL" sz="7000" dirty="0"/>
          </a:p>
        </p:txBody>
      </p:sp>
      <p:sp>
        <p:nvSpPr>
          <p:cNvPr id="3" name="Podtytuł 2"/>
          <p:cNvSpPr>
            <a:spLocks noGrp="1"/>
          </p:cNvSpPr>
          <p:nvPr>
            <p:ph type="subTitle" idx="1"/>
          </p:nvPr>
        </p:nvSpPr>
        <p:spPr>
          <a:xfrm>
            <a:off x="6643702" y="5643578"/>
            <a:ext cx="2357454" cy="1000132"/>
          </a:xfrm>
        </p:spPr>
        <p:txBody>
          <a:bodyPr>
            <a:normAutofit/>
          </a:bodyPr>
          <a:lstStyle/>
          <a:p>
            <a:pPr algn="l"/>
            <a:r>
              <a:rPr lang="pl-PL" sz="2000" b="1" dirty="0" smtClean="0"/>
              <a:t>Opracowała </a:t>
            </a:r>
          </a:p>
          <a:p>
            <a:pPr algn="l"/>
            <a:r>
              <a:rPr lang="pl-PL" sz="2000" b="1" dirty="0" smtClean="0"/>
              <a:t>Paulina Paciorek</a:t>
            </a:r>
            <a:endParaRPr lang="pl-PL"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2357430"/>
            <a:ext cx="8229600" cy="3186122"/>
          </a:xfrm>
        </p:spPr>
        <p:txBody>
          <a:bodyPr>
            <a:normAutofit/>
          </a:bodyPr>
          <a:lstStyle/>
          <a:p>
            <a:r>
              <a:rPr lang="pl-PL" sz="1600" b="1" dirty="0" smtClean="0"/>
              <a:t>WIG20</a:t>
            </a:r>
            <a:r>
              <a:rPr lang="pl-PL" sz="1600" dirty="0" smtClean="0"/>
              <a:t> – indeks giełdowy 20 największych spółek akcyjnych notowanych na warszawskiej Giełdzie Papierów Wartościowych.</a:t>
            </a:r>
          </a:p>
          <a:p>
            <a:endParaRPr lang="pl-PL" sz="1500" dirty="0" smtClean="0"/>
          </a:p>
          <a:p>
            <a:r>
              <a:rPr lang="pl-PL" sz="1600" b="1" dirty="0" smtClean="0"/>
              <a:t>sWIG80</a:t>
            </a:r>
            <a:r>
              <a:rPr lang="pl-PL" sz="1600" dirty="0" smtClean="0"/>
              <a:t> – indeks giełdowy małych spółek notowanych na warszawskiej Giełdzie Papierów Wartościowych, który zastąpił po sesji w dniu 16 marca 2007 indeks WIRR.</a:t>
            </a:r>
          </a:p>
          <a:p>
            <a:endParaRPr lang="pl-PL" sz="1600" dirty="0" smtClean="0"/>
          </a:p>
          <a:p>
            <a:r>
              <a:rPr lang="pl-PL" sz="1600" b="1" dirty="0" smtClean="0"/>
              <a:t>mWIG40</a:t>
            </a:r>
            <a:r>
              <a:rPr lang="pl-PL" sz="1600" dirty="0" smtClean="0"/>
              <a:t> – indeks giełdowy średnich spółek notowanych na warszawskiej Giełdzie Papierów Wartościowych, który zastąpił po sesji w dniu 16 marca 2007 indeks MIDWIG.</a:t>
            </a:r>
          </a:p>
          <a:p>
            <a:endParaRPr lang="pl-PL" sz="1600" dirty="0" smtClean="0"/>
          </a:p>
          <a:p>
            <a:endParaRPr lang="pl-PL" sz="1600" dirty="0" smtClean="0"/>
          </a:p>
          <a:p>
            <a:endParaRPr lang="pl-PL" sz="1500" dirty="0"/>
          </a:p>
        </p:txBody>
      </p:sp>
    </p:spTree>
  </p:cSld>
  <p:clrMapOvr>
    <a:masterClrMapping/>
  </p:clrMapOvr>
  <p:transition>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6357982" cy="1368412"/>
          </a:xfrm>
        </p:spPr>
        <p:txBody>
          <a:bodyPr/>
          <a:lstStyle/>
          <a:p>
            <a:r>
              <a:rPr lang="pl-PL" dirty="0" smtClean="0"/>
              <a:t>Analiza techniczna</a:t>
            </a:r>
            <a:endParaRPr lang="pl-PL" dirty="0"/>
          </a:p>
        </p:txBody>
      </p:sp>
      <p:sp>
        <p:nvSpPr>
          <p:cNvPr id="3" name="Symbol zastępczy zawartości 2"/>
          <p:cNvSpPr>
            <a:spLocks noGrp="1"/>
          </p:cNvSpPr>
          <p:nvPr>
            <p:ph idx="1"/>
          </p:nvPr>
        </p:nvSpPr>
        <p:spPr>
          <a:xfrm>
            <a:off x="714348" y="2071678"/>
            <a:ext cx="8229600" cy="3166112"/>
          </a:xfrm>
        </p:spPr>
        <p:txBody>
          <a:bodyPr>
            <a:normAutofit/>
          </a:bodyPr>
          <a:lstStyle/>
          <a:p>
            <a:r>
              <a:rPr lang="pl-PL" sz="2200" b="1" dirty="0" smtClean="0"/>
              <a:t>Analiza techniczna</a:t>
            </a:r>
            <a:r>
              <a:rPr lang="pl-PL" sz="2200" dirty="0" smtClean="0"/>
              <a:t> (inaczej </a:t>
            </a:r>
            <a:r>
              <a:rPr lang="pl-PL" sz="2200" i="1" dirty="0" smtClean="0"/>
              <a:t>analiza wykresów</a:t>
            </a:r>
            <a:r>
              <a:rPr lang="pl-PL" sz="2200" dirty="0" smtClean="0"/>
              <a:t>) – zbiór technik mających na celu prognozę przyszłych cen (kursów) papierów wartościowych, walut czy surowców na podstawie cen historycznych. Zadaniem analizy technicznej jest wyznaczenie momentów, kiedy warto jest dany papier wartościowy kupić, a kiedy sprzedać. Wsparciem prognoz są liczne wskaźniki.</a:t>
            </a:r>
          </a:p>
          <a:p>
            <a:endParaRPr lang="pl-PL" dirty="0"/>
          </a:p>
        </p:txBody>
      </p:sp>
    </p:spTree>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2908" y="0"/>
            <a:ext cx="8186766" cy="1082660"/>
          </a:xfrm>
        </p:spPr>
        <p:txBody>
          <a:bodyPr>
            <a:normAutofit/>
          </a:bodyPr>
          <a:lstStyle/>
          <a:p>
            <a:r>
              <a:rPr lang="pl-PL" sz="3200" dirty="0" smtClean="0"/>
              <a:t>Moja gra giełdowa na 08.03.2010r – wartość portfela</a:t>
            </a:r>
            <a:endParaRPr lang="pl-PL"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142975" y="1357298"/>
            <a:ext cx="7144917" cy="533782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Moja gra giełdowa na 15.03.2010r. – wartość portfela</a:t>
            </a:r>
            <a:endParaRPr lang="pl-PL"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85900" y="1649412"/>
            <a:ext cx="6172200" cy="461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714356"/>
            <a:ext cx="7000924" cy="1143000"/>
          </a:xfrm>
        </p:spPr>
        <p:txBody>
          <a:bodyPr/>
          <a:lstStyle/>
          <a:p>
            <a:r>
              <a:rPr lang="pl-PL" dirty="0" smtClean="0"/>
              <a:t>Historia portfela</a:t>
            </a:r>
            <a:endParaRPr lang="pl-PL"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14282" y="2000240"/>
            <a:ext cx="8715404" cy="1805528"/>
          </a:xfrm>
          <a:prstGeom prst="rect">
            <a:avLst/>
          </a:prstGeom>
          <a:noFill/>
          <a:ln w="9525">
            <a:noFill/>
            <a:miter lim="800000"/>
            <a:headEnd/>
            <a:tailEnd/>
          </a:ln>
        </p:spPr>
      </p:pic>
      <p:pic>
        <p:nvPicPr>
          <p:cNvPr id="1026" name="Picture 2" descr="\\SBS2008\redirected$\student007c\Pulpit\Bez tytułu.jpg"/>
          <p:cNvPicPr>
            <a:picLocks noChangeAspect="1" noChangeArrowheads="1"/>
          </p:cNvPicPr>
          <p:nvPr/>
        </p:nvPicPr>
        <p:blipFill>
          <a:blip r:embed="rId3" cstate="print"/>
          <a:srcRect/>
          <a:stretch>
            <a:fillRect/>
          </a:stretch>
        </p:blipFill>
        <p:spPr bwMode="auto">
          <a:xfrm>
            <a:off x="214282" y="4143380"/>
            <a:ext cx="8715436" cy="185261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357166"/>
            <a:ext cx="8229600" cy="1643074"/>
          </a:xfrm>
        </p:spPr>
        <p:txBody>
          <a:bodyPr>
            <a:noAutofit/>
          </a:bodyPr>
          <a:lstStyle/>
          <a:p>
            <a:r>
              <a:rPr lang="pl-PL" sz="2000" b="0" dirty="0" smtClean="0"/>
              <a:t>Rynek kapitałowy – segment rynku finansowego, na którym dokonywane są emisje średnio- i długoterminowych instrumentów finansowych takich jak akcje i obligacje, przeznaczone na finansowanie inwestycji.</a:t>
            </a:r>
            <a:endParaRPr lang="pl-PL" sz="2000" b="0" dirty="0"/>
          </a:p>
        </p:txBody>
      </p:sp>
      <p:sp>
        <p:nvSpPr>
          <p:cNvPr id="3" name="Symbol zastępczy zawartości 2"/>
          <p:cNvSpPr>
            <a:spLocks noGrp="1"/>
          </p:cNvSpPr>
          <p:nvPr>
            <p:ph idx="1"/>
          </p:nvPr>
        </p:nvSpPr>
        <p:spPr>
          <a:xfrm>
            <a:off x="457200" y="2500306"/>
            <a:ext cx="8229600" cy="3809054"/>
          </a:xfrm>
        </p:spPr>
        <p:txBody>
          <a:bodyPr>
            <a:normAutofit/>
          </a:bodyPr>
          <a:lstStyle/>
          <a:p>
            <a:pPr algn="ctr"/>
            <a:r>
              <a:rPr lang="pl-PL" sz="3000" dirty="0" smtClean="0"/>
              <a:t>Rynek finansowy</a:t>
            </a:r>
          </a:p>
          <a:p>
            <a:pPr algn="ctr"/>
            <a:endParaRPr lang="pl-PL" sz="3000" dirty="0" smtClean="0"/>
          </a:p>
          <a:p>
            <a:pPr algn="ctr"/>
            <a:endParaRPr lang="pl-PL" sz="3000" dirty="0" smtClean="0"/>
          </a:p>
          <a:p>
            <a:endParaRPr lang="pl-PL" sz="2000" dirty="0" smtClean="0"/>
          </a:p>
          <a:p>
            <a:r>
              <a:rPr lang="pl-PL" sz="2000" dirty="0" smtClean="0"/>
              <a:t>Rynek </a:t>
            </a:r>
            <a:r>
              <a:rPr lang="pl-PL" sz="2000" dirty="0" err="1" smtClean="0"/>
              <a:t>pienieżny</a:t>
            </a:r>
            <a:r>
              <a:rPr lang="pl-PL" sz="2000" dirty="0" smtClean="0"/>
              <a:t>                        		Rynek kapitałowy</a:t>
            </a:r>
          </a:p>
        </p:txBody>
      </p:sp>
      <p:cxnSp>
        <p:nvCxnSpPr>
          <p:cNvPr id="5" name="Łącznik prosty 4"/>
          <p:cNvCxnSpPr/>
          <p:nvPr/>
        </p:nvCxnSpPr>
        <p:spPr>
          <a:xfrm rot="16200000" flipH="1">
            <a:off x="5393537" y="3393281"/>
            <a:ext cx="1214446" cy="71438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Łącznik prosty 6"/>
          <p:cNvCxnSpPr/>
          <p:nvPr/>
        </p:nvCxnSpPr>
        <p:spPr>
          <a:xfrm rot="5400000">
            <a:off x="2428860" y="3429000"/>
            <a:ext cx="1143008" cy="57150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500034" y="1714488"/>
            <a:ext cx="8429684" cy="1500198"/>
          </a:xfrm>
        </p:spPr>
        <p:txBody>
          <a:bodyPr/>
          <a:lstStyle/>
          <a:p>
            <a:r>
              <a:rPr lang="pl-PL" sz="2300" b="1" i="1" dirty="0" smtClean="0"/>
              <a:t>Papier wartościowy -</a:t>
            </a:r>
            <a:r>
              <a:rPr lang="pl-PL" sz="2300" dirty="0" smtClean="0"/>
              <a:t>dokument uosabiający przysługujący jego posiadaczowi prawa majątkowe.</a:t>
            </a:r>
          </a:p>
          <a:p>
            <a:endParaRPr lang="pl-PL" dirty="0"/>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500042"/>
            <a:ext cx="7086600" cy="1009664"/>
          </a:xfrm>
        </p:spPr>
        <p:txBody>
          <a:bodyPr/>
          <a:lstStyle/>
          <a:p>
            <a:r>
              <a:rPr lang="pl-PL" sz="3000" dirty="0" smtClean="0"/>
              <a:t>Do najpopularniejszych papierów wartościowych zalicza się:</a:t>
            </a:r>
            <a:endParaRPr lang="pl-PL" sz="3000" dirty="0"/>
          </a:p>
        </p:txBody>
      </p:sp>
      <p:sp>
        <p:nvSpPr>
          <p:cNvPr id="3" name="Symbol zastępczy tekstu 2"/>
          <p:cNvSpPr>
            <a:spLocks noGrp="1"/>
          </p:cNvSpPr>
          <p:nvPr>
            <p:ph type="body" idx="1"/>
          </p:nvPr>
        </p:nvSpPr>
        <p:spPr>
          <a:xfrm>
            <a:off x="571472" y="2214554"/>
            <a:ext cx="7086600" cy="3778734"/>
          </a:xfrm>
        </p:spPr>
        <p:txBody>
          <a:bodyPr>
            <a:normAutofit lnSpcReduction="10000"/>
          </a:bodyPr>
          <a:lstStyle/>
          <a:p>
            <a:pPr>
              <a:buFont typeface="Courier New" pitchFamily="49" charset="0"/>
              <a:buChar char="o"/>
            </a:pPr>
            <a:r>
              <a:rPr lang="pl-PL" dirty="0" smtClean="0"/>
              <a:t>akcje</a:t>
            </a:r>
          </a:p>
          <a:p>
            <a:pPr>
              <a:buFont typeface="Courier New" pitchFamily="49" charset="0"/>
              <a:buChar char="o"/>
            </a:pPr>
            <a:r>
              <a:rPr lang="pl-PL" dirty="0" smtClean="0"/>
              <a:t>obligacje</a:t>
            </a:r>
          </a:p>
          <a:p>
            <a:pPr>
              <a:buFont typeface="Courier New" pitchFamily="49" charset="0"/>
              <a:buChar char="o"/>
            </a:pPr>
            <a:r>
              <a:rPr lang="pl-PL" dirty="0" smtClean="0"/>
              <a:t>bony skarbowe</a:t>
            </a:r>
          </a:p>
          <a:p>
            <a:pPr>
              <a:buFont typeface="Courier New" pitchFamily="49" charset="0"/>
              <a:buChar char="o"/>
            </a:pPr>
            <a:r>
              <a:rPr lang="pl-PL" dirty="0" smtClean="0"/>
              <a:t> bony oszczędnościowe</a:t>
            </a:r>
          </a:p>
          <a:p>
            <a:pPr>
              <a:buFont typeface="Courier New" pitchFamily="49" charset="0"/>
              <a:buChar char="o"/>
            </a:pPr>
            <a:r>
              <a:rPr lang="pl-PL" dirty="0" smtClean="0"/>
              <a:t> banknoty </a:t>
            </a:r>
          </a:p>
          <a:p>
            <a:pPr>
              <a:buFont typeface="Courier New" pitchFamily="49" charset="0"/>
              <a:buChar char="o"/>
            </a:pPr>
            <a:r>
              <a:rPr lang="pl-PL" dirty="0" smtClean="0"/>
              <a:t>czeki</a:t>
            </a:r>
          </a:p>
          <a:p>
            <a:pPr>
              <a:buFont typeface="Courier New" pitchFamily="49" charset="0"/>
              <a:buChar char="o"/>
            </a:pPr>
            <a:r>
              <a:rPr lang="pl-PL" dirty="0" smtClean="0"/>
              <a:t> weksle</a:t>
            </a:r>
          </a:p>
          <a:p>
            <a:pPr>
              <a:buFont typeface="Courier New" pitchFamily="49" charset="0"/>
              <a:buChar char="o"/>
            </a:pPr>
            <a:r>
              <a:rPr lang="pl-PL" dirty="0" smtClean="0"/>
              <a:t> a także jednostki uczestnictwa w funduszach inwestycyjnych </a:t>
            </a:r>
          </a:p>
          <a:p>
            <a:pPr>
              <a:buFont typeface="Courier New" pitchFamily="49" charset="0"/>
              <a:buChar char="o"/>
            </a:pPr>
            <a:r>
              <a:rPr lang="pl-PL" dirty="0" smtClean="0"/>
              <a:t>losy loteryjne.</a:t>
            </a:r>
            <a:br>
              <a:rPr lang="pl-PL" dirty="0" smtClean="0"/>
            </a:br>
            <a:endParaRPr lang="pl-PL"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928662" y="1500174"/>
            <a:ext cx="7086600" cy="1509712"/>
          </a:xfrm>
        </p:spPr>
        <p:txBody>
          <a:bodyPr>
            <a:normAutofit lnSpcReduction="10000"/>
          </a:bodyPr>
          <a:lstStyle/>
          <a:p>
            <a:r>
              <a:rPr lang="pl-PL" sz="2200" b="1" i="1" dirty="0" smtClean="0"/>
              <a:t>Akcja</a:t>
            </a:r>
            <a:r>
              <a:rPr lang="pl-PL" dirty="0" smtClean="0"/>
              <a:t> – papier wartościowy łączący w sobie prawa o charakterze majątkowym i niemajątkowym, wynikające z uczestnictwa akcjonariusza w spółce akcyjnej. Także ogół praw i obowiązków akcjonariusza w spółce lub część kapitału akcyjnego.</a:t>
            </a:r>
          </a:p>
          <a:p>
            <a:endParaRPr lang="pl-PL" dirty="0"/>
          </a:p>
        </p:txBody>
      </p:sp>
      <p:pic>
        <p:nvPicPr>
          <p:cNvPr id="4" name="Obraz 3" descr="9778d.jpg"/>
          <p:cNvPicPr>
            <a:picLocks noChangeAspect="1"/>
          </p:cNvPicPr>
          <p:nvPr/>
        </p:nvPicPr>
        <p:blipFill>
          <a:blip r:embed="rId2" cstate="print"/>
          <a:stretch>
            <a:fillRect/>
          </a:stretch>
        </p:blipFill>
        <p:spPr>
          <a:xfrm>
            <a:off x="4309426" y="3286124"/>
            <a:ext cx="4296419" cy="3108342"/>
          </a:xfrm>
          <a:prstGeom prst="rect">
            <a:avLst/>
          </a:prstGeom>
        </p:spPr>
      </p:pic>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500034" y="1428736"/>
            <a:ext cx="7086600" cy="1509712"/>
          </a:xfrm>
        </p:spPr>
        <p:txBody>
          <a:bodyPr>
            <a:normAutofit fontScale="55000" lnSpcReduction="20000"/>
          </a:bodyPr>
          <a:lstStyle/>
          <a:p>
            <a:r>
              <a:rPr lang="pl-PL" sz="3500" b="1" i="1" dirty="0" smtClean="0"/>
              <a:t>Obligacja</a:t>
            </a:r>
            <a:r>
              <a:rPr lang="pl-PL" sz="2900" dirty="0" smtClean="0"/>
              <a:t> – papier dłużny, w którym emitent stwierdza, że jest dłużnikiem </a:t>
            </a:r>
            <a:r>
              <a:rPr lang="pl-PL" sz="2900" dirty="0" err="1" smtClean="0"/>
              <a:t>obligatariusza</a:t>
            </a:r>
            <a:r>
              <a:rPr lang="pl-PL" sz="2900" dirty="0" smtClean="0"/>
              <a:t> i zobowiązuje się wobec niego do spełnienia określonego świadczenia. Są to papiery masowego obrotu, występują więc w seriach. W przeciwieństwie do akcji, obligacje nie dają ich posiadaczowi żadnych uprawnień względem emitenta typu współwłasność, dywidenda czy też uczestnictwo w walnych zgromadzeniach.</a:t>
            </a:r>
          </a:p>
          <a:p>
            <a:endParaRPr lang="pl-PL" sz="2900" dirty="0" smtClean="0"/>
          </a:p>
          <a:p>
            <a:endParaRPr lang="pl-PL" sz="2900" dirty="0" smtClean="0"/>
          </a:p>
          <a:p>
            <a:endParaRPr lang="pl-PL" dirty="0"/>
          </a:p>
        </p:txBody>
      </p:sp>
      <p:pic>
        <p:nvPicPr>
          <p:cNvPr id="4" name="Obraz 3" descr="polska-obligacja-5-dolar_329.jpg"/>
          <p:cNvPicPr>
            <a:picLocks noChangeAspect="1"/>
          </p:cNvPicPr>
          <p:nvPr/>
        </p:nvPicPr>
        <p:blipFill>
          <a:blip r:embed="rId2" cstate="print"/>
          <a:stretch>
            <a:fillRect/>
          </a:stretch>
        </p:blipFill>
        <p:spPr>
          <a:xfrm>
            <a:off x="3934139" y="3143248"/>
            <a:ext cx="4476433" cy="3056764"/>
          </a:xfrm>
          <a:prstGeom prst="rect">
            <a:avLst/>
          </a:prstGeom>
        </p:spPr>
      </p:pic>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4282" y="500042"/>
            <a:ext cx="8229600" cy="4709160"/>
          </a:xfrm>
        </p:spPr>
        <p:txBody>
          <a:bodyPr>
            <a:normAutofit lnSpcReduction="10000"/>
          </a:bodyPr>
          <a:lstStyle/>
          <a:p>
            <a:r>
              <a:rPr lang="pl-PL" sz="3000" b="1" dirty="0" smtClean="0"/>
              <a:t>Giełda papierów wartościowych -  </a:t>
            </a:r>
            <a:r>
              <a:rPr lang="pl-PL" dirty="0" smtClean="0"/>
              <a:t>to „miejsce w którym” odbywają się transakcje papierami wartościowymi zorganizowane w taki sposób, że przy kojarzeniu ofert sprzedaży i kupna wszyscy jej uczestnicy są równi i mają jednakowy dostęp do informacji. Giełda jest, więc formą rynku, a powszechnie stosowane stwierdzenie "instytucjonalna forma rynku kapitałowego" najlepiej odzwierciedla jej naturę.</a:t>
            </a:r>
            <a:br>
              <a:rPr lang="pl-PL" dirty="0" smtClean="0"/>
            </a:br>
            <a:endParaRPr lang="pl-PL" dirty="0"/>
          </a:p>
        </p:txBody>
      </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4282" y="571480"/>
            <a:ext cx="8229600" cy="4709160"/>
          </a:xfrm>
        </p:spPr>
        <p:txBody>
          <a:bodyPr>
            <a:normAutofit/>
          </a:bodyPr>
          <a:lstStyle/>
          <a:p>
            <a:r>
              <a:rPr lang="pl-PL" sz="2400" b="1" dirty="0" smtClean="0"/>
              <a:t>Warszawski Indeks Giełdowy(WIG)</a:t>
            </a:r>
            <a:r>
              <a:rPr lang="pl-PL" sz="2400" dirty="0" smtClean="0"/>
              <a:t> – indeks giełdowy typu dochodowego, najdłużej notowany na Giełdzie Papierów  Wartościowych w Warszawie. </a:t>
            </a:r>
          </a:p>
          <a:p>
            <a:endParaRPr lang="pl-PL" sz="2400" dirty="0" smtClean="0"/>
          </a:p>
          <a:p>
            <a:r>
              <a:rPr lang="pl-PL" sz="2400" dirty="0" smtClean="0"/>
              <a:t>Obejmuje akcje spółek notowanych na rynku podstawowym. WIG obejmuje wszystkie spółki giełdowe spełniające minimalne kryteria co do procentu i wartości akcji w wolnym obrocie, zarówno krajowe jak i zagraniczne. Wpływ jednej spółki na WIG nie może przekroczyć 10%, a udział jednego sektora w indeksie nie może być większy niż 30%.</a:t>
            </a:r>
            <a:endParaRPr lang="pl-PL" sz="2400" dirty="0"/>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14412" y="-142900"/>
            <a:ext cx="6357950" cy="1143000"/>
          </a:xfrm>
        </p:spPr>
        <p:txBody>
          <a:bodyPr/>
          <a:lstStyle/>
          <a:p>
            <a:r>
              <a:rPr lang="pl-PL" dirty="0" smtClean="0"/>
              <a:t>Rodzaje wigów :</a:t>
            </a:r>
            <a:endParaRPr lang="pl-PL" dirty="0"/>
          </a:p>
        </p:txBody>
      </p:sp>
      <p:sp>
        <p:nvSpPr>
          <p:cNvPr id="3" name="Symbol zastępczy zawartości 2"/>
          <p:cNvSpPr>
            <a:spLocks noGrp="1"/>
          </p:cNvSpPr>
          <p:nvPr>
            <p:ph idx="1"/>
          </p:nvPr>
        </p:nvSpPr>
        <p:spPr>
          <a:xfrm>
            <a:off x="2071670" y="928670"/>
            <a:ext cx="2000232" cy="4709160"/>
          </a:xfrm>
        </p:spPr>
        <p:txBody>
          <a:bodyPr>
            <a:normAutofit lnSpcReduction="10000"/>
          </a:bodyPr>
          <a:lstStyle/>
          <a:p>
            <a:pPr>
              <a:buFont typeface="Wingdings" pitchFamily="2" charset="2"/>
              <a:buChar char="Ø"/>
            </a:pPr>
            <a:r>
              <a:rPr lang="pl-PL" sz="1400" dirty="0" smtClean="0"/>
              <a:t>WIG20</a:t>
            </a:r>
          </a:p>
          <a:p>
            <a:pPr>
              <a:buFont typeface="Wingdings" pitchFamily="2" charset="2"/>
              <a:buChar char="Ø"/>
            </a:pPr>
            <a:r>
              <a:rPr lang="pl-PL" sz="1400" dirty="0" smtClean="0"/>
              <a:t>WIG                                                      </a:t>
            </a:r>
          </a:p>
          <a:p>
            <a:pPr>
              <a:buFont typeface="Wingdings" pitchFamily="2" charset="2"/>
              <a:buChar char="Ø"/>
            </a:pPr>
            <a:r>
              <a:rPr lang="pl-PL" sz="1400" dirty="0" smtClean="0"/>
              <a:t>sWIG80</a:t>
            </a:r>
          </a:p>
          <a:p>
            <a:pPr>
              <a:buFont typeface="Wingdings" pitchFamily="2" charset="2"/>
              <a:buChar char="Ø"/>
            </a:pPr>
            <a:r>
              <a:rPr lang="pl-PL" sz="1400" dirty="0" smtClean="0"/>
              <a:t>mWIG40</a:t>
            </a:r>
          </a:p>
          <a:p>
            <a:pPr>
              <a:buFont typeface="Wingdings" pitchFamily="2" charset="2"/>
              <a:buChar char="Ø"/>
            </a:pPr>
            <a:r>
              <a:rPr lang="pl-PL" sz="1400" dirty="0" smtClean="0"/>
              <a:t>WIG20short</a:t>
            </a:r>
          </a:p>
          <a:p>
            <a:pPr>
              <a:buFont typeface="Wingdings" pitchFamily="2" charset="2"/>
              <a:buChar char="Ø"/>
            </a:pPr>
            <a:r>
              <a:rPr lang="pl-PL" sz="1400" dirty="0" smtClean="0"/>
              <a:t>WIG20lev</a:t>
            </a:r>
          </a:p>
          <a:p>
            <a:pPr>
              <a:buFont typeface="Wingdings" pitchFamily="2" charset="2"/>
              <a:buChar char="Ø"/>
            </a:pPr>
            <a:r>
              <a:rPr lang="pl-PL" sz="1400" dirty="0" smtClean="0"/>
              <a:t>WIG-BANKI</a:t>
            </a:r>
          </a:p>
          <a:p>
            <a:pPr>
              <a:buFont typeface="Wingdings" pitchFamily="2" charset="2"/>
              <a:buChar char="Ø"/>
            </a:pPr>
            <a:r>
              <a:rPr lang="pl-PL" sz="1400" dirty="0" err="1" smtClean="0"/>
              <a:t>WIG-BUDOW</a:t>
            </a:r>
            <a:endParaRPr lang="pl-PL" sz="1400" dirty="0" smtClean="0"/>
          </a:p>
          <a:p>
            <a:pPr>
              <a:buFont typeface="Wingdings" pitchFamily="2" charset="2"/>
              <a:buChar char="Ø"/>
            </a:pPr>
            <a:r>
              <a:rPr lang="pl-PL" sz="1400" dirty="0" smtClean="0"/>
              <a:t>WIG-CHEMIA</a:t>
            </a:r>
          </a:p>
          <a:p>
            <a:pPr>
              <a:buFont typeface="Wingdings" pitchFamily="2" charset="2"/>
              <a:buChar char="Ø"/>
            </a:pPr>
            <a:r>
              <a:rPr lang="pl-PL" sz="1400" dirty="0" err="1" smtClean="0"/>
              <a:t>WIG-DEWEL</a:t>
            </a:r>
            <a:endParaRPr lang="pl-PL" sz="1400" dirty="0" smtClean="0"/>
          </a:p>
          <a:p>
            <a:pPr>
              <a:buFont typeface="Wingdings" pitchFamily="2" charset="2"/>
              <a:buChar char="Ø"/>
            </a:pPr>
            <a:r>
              <a:rPr lang="pl-PL" sz="1400" dirty="0" err="1" smtClean="0"/>
              <a:t>WIG-INFO</a:t>
            </a:r>
            <a:endParaRPr lang="pl-PL" sz="1400" dirty="0" smtClean="0"/>
          </a:p>
          <a:p>
            <a:pPr>
              <a:buFont typeface="Wingdings" pitchFamily="2" charset="2"/>
              <a:buChar char="Ø"/>
            </a:pPr>
            <a:r>
              <a:rPr lang="pl-PL" sz="1400" dirty="0" smtClean="0"/>
              <a:t>WIG-MEDIA</a:t>
            </a:r>
          </a:p>
          <a:p>
            <a:pPr>
              <a:buFont typeface="Wingdings" pitchFamily="2" charset="2"/>
              <a:buChar char="Ø"/>
            </a:pPr>
            <a:r>
              <a:rPr lang="pl-PL" sz="1400" dirty="0" smtClean="0"/>
              <a:t>WIG-PALIWA</a:t>
            </a:r>
          </a:p>
          <a:p>
            <a:pPr>
              <a:buFont typeface="Wingdings" pitchFamily="2" charset="2"/>
              <a:buChar char="Ø"/>
            </a:pPr>
            <a:r>
              <a:rPr lang="pl-PL" sz="1400" dirty="0" err="1" smtClean="0"/>
              <a:t>WIG-PL</a:t>
            </a:r>
            <a:endParaRPr lang="pl-PL" sz="1400" dirty="0" smtClean="0"/>
          </a:p>
          <a:p>
            <a:pPr>
              <a:buFont typeface="Wingdings" pitchFamily="2" charset="2"/>
              <a:buChar char="Ø"/>
            </a:pPr>
            <a:r>
              <a:rPr lang="pl-PL" sz="1400" dirty="0" err="1" smtClean="0"/>
              <a:t>WIG-SPOZYW</a:t>
            </a:r>
            <a:endParaRPr lang="pl-PL" sz="1400" dirty="0" smtClean="0"/>
          </a:p>
          <a:p>
            <a:pPr>
              <a:buFont typeface="Wingdings" pitchFamily="2" charset="2"/>
              <a:buChar char="Ø"/>
            </a:pPr>
            <a:r>
              <a:rPr lang="pl-PL" sz="1400" dirty="0" smtClean="0"/>
              <a:t>WIG-TELKOM</a:t>
            </a:r>
          </a:p>
          <a:p>
            <a:pPr>
              <a:buFont typeface="Wingdings" pitchFamily="2" charset="2"/>
              <a:buChar char="Ø"/>
            </a:pPr>
            <a:r>
              <a:rPr lang="pl-PL" sz="1400" dirty="0" err="1" smtClean="0"/>
              <a:t>DWS-MS</a:t>
            </a:r>
            <a:endParaRPr lang="pl-PL" sz="1400" dirty="0" smtClean="0"/>
          </a:p>
          <a:p>
            <a:pPr>
              <a:buFont typeface="Wingdings" pitchFamily="2" charset="2"/>
              <a:buChar char="Ø"/>
            </a:pPr>
            <a:r>
              <a:rPr lang="pl-PL" sz="1400" dirty="0" smtClean="0"/>
              <a:t>RESPECT</a:t>
            </a:r>
          </a:p>
          <a:p>
            <a:pPr>
              <a:buFont typeface="Wingdings" pitchFamily="2" charset="2"/>
              <a:buChar char="Ø"/>
            </a:pPr>
            <a:r>
              <a:rPr lang="pl-PL" sz="1400" dirty="0" err="1" smtClean="0"/>
              <a:t>WIG-ENERG</a:t>
            </a:r>
            <a:endParaRPr lang="pl-PL" sz="1400" dirty="0" smtClean="0"/>
          </a:p>
          <a:p>
            <a:pPr>
              <a:buFont typeface="Wingdings" pitchFamily="2" charset="2"/>
              <a:buChar char="Ø"/>
            </a:pPr>
            <a:endParaRPr lang="pl-PL" sz="1200" dirty="0" smtClean="0"/>
          </a:p>
          <a:p>
            <a:pPr>
              <a:buFont typeface="Wingdings" pitchFamily="2" charset="2"/>
              <a:buChar char="Ø"/>
            </a:pPr>
            <a:endParaRPr lang="pl-PL" sz="1600" dirty="0" smtClean="0"/>
          </a:p>
          <a:p>
            <a:pPr>
              <a:buFont typeface="Wingdings" pitchFamily="2" charset="2"/>
              <a:buChar char="Ø"/>
            </a:pPr>
            <a:endParaRPr lang="pl-PL" sz="1500" dirty="0"/>
          </a:p>
        </p:txBody>
      </p:sp>
    </p:spTree>
  </p:cSld>
  <p:clrMapOvr>
    <a:masterClrMapping/>
  </p:clrMapOvr>
  <p:transition>
    <p:pull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erzchołek">
  <a:themeElements>
    <a:clrScheme name="Wierzchołek">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Wierzchołek">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ierzchołek">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200</TotalTime>
  <Words>470</Words>
  <Application>Microsoft Office PowerPoint</Application>
  <PresentationFormat>Pokaz na ekranie (4:3)</PresentationFormat>
  <Paragraphs>59</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Wierzchołek</vt:lpstr>
      <vt:lpstr>Rynek kapitałowy</vt:lpstr>
      <vt:lpstr>Rynek kapitałowy – segment rynku finansowego, na którym dokonywane są emisje średnio- i długoterminowych instrumentów finansowych takich jak akcje i obligacje, przeznaczone na finansowanie inwestycji.</vt:lpstr>
      <vt:lpstr>Slajd 3</vt:lpstr>
      <vt:lpstr>Do najpopularniejszych papierów wartościowych zalicza się:</vt:lpstr>
      <vt:lpstr>Slajd 5</vt:lpstr>
      <vt:lpstr>Slajd 6</vt:lpstr>
      <vt:lpstr>Slajd 7</vt:lpstr>
      <vt:lpstr>Slajd 8</vt:lpstr>
      <vt:lpstr>Rodzaje wigów :</vt:lpstr>
      <vt:lpstr>Slajd 10</vt:lpstr>
      <vt:lpstr>Analiza techniczna</vt:lpstr>
      <vt:lpstr>Moja gra giełdowa na 08.03.2010r – wartość portfela</vt:lpstr>
      <vt:lpstr>Moja gra giełdowa na 15.03.2010r. – wartość portfela</vt:lpstr>
      <vt:lpstr>Historia portfela</vt:lpstr>
    </vt:vector>
  </TitlesOfParts>
  <Company>Ministrerstwo Edukacji Narodowej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Rynek kapitałowy</dc:title>
  <dc:creator>student007c</dc:creator>
  <cp:lastModifiedBy>student007c</cp:lastModifiedBy>
  <cp:revision>22</cp:revision>
  <dcterms:created xsi:type="dcterms:W3CDTF">2010-01-22T12:49:45Z</dcterms:created>
  <dcterms:modified xsi:type="dcterms:W3CDTF">2010-03-29T12:30:20Z</dcterms:modified>
</cp:coreProperties>
</file>