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72" r:id="rId4"/>
    <p:sldId id="267" r:id="rId5"/>
    <p:sldId id="273" r:id="rId6"/>
    <p:sldId id="258" r:id="rId7"/>
    <p:sldId id="259" r:id="rId8"/>
    <p:sldId id="260" r:id="rId9"/>
    <p:sldId id="261" r:id="rId10"/>
    <p:sldId id="262" r:id="rId11"/>
    <p:sldId id="263" r:id="rId12"/>
    <p:sldId id="264" r:id="rId13"/>
    <p:sldId id="265" r:id="rId14"/>
    <p:sldId id="266" r:id="rId15"/>
    <p:sldId id="268" r:id="rId16"/>
    <p:sldId id="269" r:id="rId17"/>
    <p:sldId id="270" r:id="rId18"/>
    <p:sldId id="271"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851" autoAdjust="0"/>
    <p:restoredTop sz="94660"/>
  </p:normalViewPr>
  <p:slideViewPr>
    <p:cSldViewPr>
      <p:cViewPr varScale="1">
        <p:scale>
          <a:sx n="35" d="100"/>
          <a:sy n="35" d="100"/>
        </p:scale>
        <p:origin x="-137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Trójkąt prostokątny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ytuł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17" name="Podtytu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grpSp>
        <p:nvGrpSpPr>
          <p:cNvPr id="2" name="Grupa 1"/>
          <p:cNvGrpSpPr/>
          <p:nvPr/>
        </p:nvGrpSpPr>
        <p:grpSpPr>
          <a:xfrm>
            <a:off x="-3765" y="4953000"/>
            <a:ext cx="9147765" cy="1912088"/>
            <a:chOff x="-3765" y="4832896"/>
            <a:chExt cx="9147765" cy="2032192"/>
          </a:xfrm>
        </p:grpSpPr>
        <p:sp>
          <p:nvSpPr>
            <p:cNvPr id="7" name="Dowolny kształt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Dowolny kształt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Dowolny kształt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Łącznik prosty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ymbol zastępczy daty 29"/>
          <p:cNvSpPr>
            <a:spLocks noGrp="1"/>
          </p:cNvSpPr>
          <p:nvPr>
            <p:ph type="dt" sz="half" idx="10"/>
          </p:nvPr>
        </p:nvSpPr>
        <p:spPr/>
        <p:txBody>
          <a:bodyPr/>
          <a:lstStyle>
            <a:lvl1pPr>
              <a:defRPr>
                <a:solidFill>
                  <a:srgbClr val="FFFFFF"/>
                </a:solidFill>
              </a:defRPr>
            </a:lvl1pPr>
            <a:extLst/>
          </a:lstStyle>
          <a:p>
            <a:fld id="{8C3C00C3-EAA3-4FC6-A4EB-D73592A87124}" type="datetimeFigureOut">
              <a:rPr lang="pl-PL" smtClean="0"/>
              <a:pPr/>
              <a:t>2010-04-21</a:t>
            </a:fld>
            <a:endParaRPr lang="pl-PL"/>
          </a:p>
        </p:txBody>
      </p:sp>
      <p:sp>
        <p:nvSpPr>
          <p:cNvPr id="19" name="Symbol zastępczy stopki 18"/>
          <p:cNvSpPr>
            <a:spLocks noGrp="1"/>
          </p:cNvSpPr>
          <p:nvPr>
            <p:ph type="ftr" sz="quarter" idx="11"/>
          </p:nvPr>
        </p:nvSpPr>
        <p:spPr/>
        <p:txBody>
          <a:bodyPr/>
          <a:lstStyle>
            <a:lvl1pPr>
              <a:defRPr>
                <a:solidFill>
                  <a:schemeClr val="accent1">
                    <a:tint val="20000"/>
                  </a:schemeClr>
                </a:solidFill>
              </a:defRPr>
            </a:lvl1pPr>
            <a:extLst/>
          </a:lstStyle>
          <a:p>
            <a:endParaRPr lang="pl-PL"/>
          </a:p>
        </p:txBody>
      </p:sp>
      <p:sp>
        <p:nvSpPr>
          <p:cNvPr id="27" name="Symbol zastępczy numeru slajdu 26"/>
          <p:cNvSpPr>
            <a:spLocks noGrp="1"/>
          </p:cNvSpPr>
          <p:nvPr>
            <p:ph type="sldNum" sz="quarter" idx="12"/>
          </p:nvPr>
        </p:nvSpPr>
        <p:spPr/>
        <p:txBody>
          <a:bodyPr/>
          <a:lstStyle>
            <a:lvl1pPr>
              <a:defRPr>
                <a:solidFill>
                  <a:srgbClr val="FFFFFF"/>
                </a:solidFill>
              </a:defRPr>
            </a:lvl1pPr>
            <a:extLst/>
          </a:lstStyle>
          <a:p>
            <a:fld id="{461ECBEC-4384-4E24-B7EC-71AAC02B3DCD}"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1481329"/>
            <a:ext cx="8229600" cy="4386071"/>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8C3C00C3-EAA3-4FC6-A4EB-D73592A87124}" type="datetimeFigureOut">
              <a:rPr lang="pl-PL" smtClean="0"/>
              <a:pPr/>
              <a:t>2010-04-21</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461ECBEC-4384-4E24-B7EC-71AAC02B3DCD}"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44013" y="274640"/>
            <a:ext cx="1777470" cy="5592761"/>
          </a:xfrm>
        </p:spPr>
        <p:txBody>
          <a:bodyPr vert="eaVe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1"/>
            <a:ext cx="6324600" cy="5592760"/>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8C3C00C3-EAA3-4FC6-A4EB-D73592A87124}" type="datetimeFigureOut">
              <a:rPr lang="pl-PL" smtClean="0"/>
              <a:pPr/>
              <a:t>2010-04-21</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461ECBEC-4384-4E24-B7EC-71AAC02B3DCD}"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8C3C00C3-EAA3-4FC6-A4EB-D73592A87124}" type="datetimeFigureOut">
              <a:rPr lang="pl-PL" smtClean="0"/>
              <a:pPr/>
              <a:t>2010-04-21</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461ECBEC-4384-4E24-B7EC-71AAC02B3DCD}" type="slidenum">
              <a:rPr lang="pl-PL" smtClean="0"/>
              <a:pPr/>
              <a:t>‹#›</a:t>
            </a:fld>
            <a:endParaRPr lang="pl-PL"/>
          </a:p>
        </p:txBody>
      </p:sp>
      <p:sp>
        <p:nvSpPr>
          <p:cNvPr id="7" name="Tytuł 6"/>
          <p:cNvSpPr>
            <a:spLocks noGrp="1"/>
          </p:cNvSpPr>
          <p:nvPr>
            <p:ph type="title"/>
          </p:nvPr>
        </p:nvSpPr>
        <p:spPr/>
        <p:txBody>
          <a:bodyPr rtlCol="0"/>
          <a:lstStyle>
            <a:extLst/>
          </a:lstStyle>
          <a:p>
            <a:r>
              <a:rPr kumimoji="0" lang="pl-PL" smtClean="0"/>
              <a:t>Kliknij, aby edytować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extLst/>
          </a:lstStyle>
          <a:p>
            <a:fld id="{8C3C00C3-EAA3-4FC6-A4EB-D73592A87124}" type="datetimeFigureOut">
              <a:rPr lang="pl-PL" smtClean="0"/>
              <a:pPr/>
              <a:t>2010-04-21</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461ECBEC-4384-4E24-B7EC-71AAC02B3DCD}" type="slidenum">
              <a:rPr lang="pl-PL" smtClean="0"/>
              <a:pPr/>
              <a:t>‹#›</a:t>
            </a:fld>
            <a:endParaRPr lang="pl-PL"/>
          </a:p>
        </p:txBody>
      </p:sp>
      <p:sp>
        <p:nvSpPr>
          <p:cNvPr id="7" name="Pag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Pag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bg>
      <p:bgRef idx="1002">
        <a:schemeClr val="bg1"/>
      </p:bgRef>
    </p:bg>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8C3C00C3-EAA3-4FC6-A4EB-D73592A87124}" type="datetimeFigureOut">
              <a:rPr lang="pl-PL" smtClean="0"/>
              <a:pPr/>
              <a:t>2010-04-21</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461ECBEC-4384-4E24-B7EC-71AAC02B3DCD}" type="slidenum">
              <a:rPr lang="pl-PL" smtClean="0"/>
              <a:pPr/>
              <a:t>‹#›</a:t>
            </a:fld>
            <a:endParaRPr lang="pl-PL"/>
          </a:p>
        </p:txBody>
      </p:sp>
      <p:sp>
        <p:nvSpPr>
          <p:cNvPr id="8" name="Tytuł 7"/>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nchor="ctr"/>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8C3C00C3-EAA3-4FC6-A4EB-D73592A87124}" type="datetimeFigureOut">
              <a:rPr lang="pl-PL" smtClean="0"/>
              <a:pPr/>
              <a:t>2010-04-21</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461ECBEC-4384-4E24-B7EC-71AAC02B3DCD}"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bg>
      <p:bgRef idx="1002">
        <a:schemeClr val="bg1"/>
      </p:bgRef>
    </p:bg>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extLst/>
          </a:lstStyle>
          <a:p>
            <a:fld id="{8C3C00C3-EAA3-4FC6-A4EB-D73592A87124}" type="datetimeFigureOut">
              <a:rPr lang="pl-PL" smtClean="0"/>
              <a:pPr/>
              <a:t>2010-04-21</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461ECBEC-4384-4E24-B7EC-71AAC02B3DCD}" type="slidenum">
              <a:rPr lang="pl-PL" smtClean="0"/>
              <a:pPr/>
              <a:t>‹#›</a:t>
            </a:fld>
            <a:endParaRPr lang="pl-PL"/>
          </a:p>
        </p:txBody>
      </p:sp>
      <p:sp>
        <p:nvSpPr>
          <p:cNvPr id="6" name="Tytuł 5"/>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extLst/>
          </a:lstStyle>
          <a:p>
            <a:fld id="{8C3C00C3-EAA3-4FC6-A4EB-D73592A87124}" type="datetimeFigureOut">
              <a:rPr lang="pl-PL" smtClean="0"/>
              <a:pPr/>
              <a:t>2010-04-21</a:t>
            </a:fld>
            <a:endParaRPr lang="pl-PL"/>
          </a:p>
        </p:txBody>
      </p:sp>
      <p:sp>
        <p:nvSpPr>
          <p:cNvPr id="3" name="Symbol zastępczy stopki 2"/>
          <p:cNvSpPr>
            <a:spLocks noGrp="1"/>
          </p:cNvSpPr>
          <p:nvPr>
            <p:ph type="ftr" sz="quarter" idx="11"/>
          </p:nvPr>
        </p:nvSpPr>
        <p:spPr/>
        <p:txBody>
          <a:bodyPr/>
          <a:lstStyle>
            <a:extLst/>
          </a:lstStyle>
          <a:p>
            <a:endParaRPr lang="pl-PL"/>
          </a:p>
        </p:txBody>
      </p:sp>
      <p:sp>
        <p:nvSpPr>
          <p:cNvPr id="4" name="Symbol zastępczy numeru slajdu 3"/>
          <p:cNvSpPr>
            <a:spLocks noGrp="1"/>
          </p:cNvSpPr>
          <p:nvPr>
            <p:ph type="sldNum" sz="quarter" idx="12"/>
          </p:nvPr>
        </p:nvSpPr>
        <p:spPr/>
        <p:txBody>
          <a:bodyPr/>
          <a:lstStyle>
            <a:extLst/>
          </a:lstStyle>
          <a:p>
            <a:fld id="{461ECBEC-4384-4E24-B7EC-71AAC02B3DCD}"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6727032" y="6407944"/>
            <a:ext cx="1920240" cy="365760"/>
          </a:xfrm>
        </p:spPr>
        <p:txBody>
          <a:bodyPr/>
          <a:lstStyle>
            <a:extLst/>
          </a:lstStyle>
          <a:p>
            <a:fld id="{8C3C00C3-EAA3-4FC6-A4EB-D73592A87124}" type="datetimeFigureOut">
              <a:rPr lang="pl-PL" smtClean="0"/>
              <a:pPr/>
              <a:t>2010-04-21</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461ECBEC-4384-4E24-B7EC-71AAC02B3DCD}"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4" name="Symbol zastępczy tekst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l-PL" smtClean="0"/>
              <a:t>Kliknij, aby edytować style wzorca tekstu</a:t>
            </a:r>
          </a:p>
        </p:txBody>
      </p:sp>
      <p:sp>
        <p:nvSpPr>
          <p:cNvPr id="3" name="Symbol zastępczy obraz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l-PL" smtClean="0"/>
              <a:t>Kliknij ikonę, aby dodać obraz</a:t>
            </a:r>
            <a:endParaRPr kumimoji="0" lang="en-US" dirty="0"/>
          </a:p>
        </p:txBody>
      </p:sp>
      <p:sp>
        <p:nvSpPr>
          <p:cNvPr id="5" name="Symbol zastępczy daty 4"/>
          <p:cNvSpPr>
            <a:spLocks noGrp="1"/>
          </p:cNvSpPr>
          <p:nvPr>
            <p:ph type="dt" sz="half" idx="10"/>
          </p:nvPr>
        </p:nvSpPr>
        <p:spPr/>
        <p:txBody>
          <a:bodyPr/>
          <a:lstStyle>
            <a:lvl1pPr>
              <a:defRPr>
                <a:solidFill>
                  <a:schemeClr val="tx1"/>
                </a:solidFill>
              </a:defRPr>
            </a:lvl1pPr>
            <a:extLst/>
          </a:lstStyle>
          <a:p>
            <a:fld id="{8C3C00C3-EAA3-4FC6-A4EB-D73592A87124}" type="datetimeFigureOut">
              <a:rPr lang="pl-PL" smtClean="0"/>
              <a:pPr/>
              <a:t>2010-04-21</a:t>
            </a:fld>
            <a:endParaRPr lang="pl-PL"/>
          </a:p>
        </p:txBody>
      </p:sp>
      <p:sp>
        <p:nvSpPr>
          <p:cNvPr id="6" name="Symbol zastępczy stopki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l-PL"/>
          </a:p>
        </p:txBody>
      </p:sp>
      <p:sp>
        <p:nvSpPr>
          <p:cNvPr id="7" name="Symbol zastępczy numeru slajdu 6"/>
          <p:cNvSpPr>
            <a:spLocks noGrp="1"/>
          </p:cNvSpPr>
          <p:nvPr>
            <p:ph type="sldNum" sz="quarter" idx="12"/>
          </p:nvPr>
        </p:nvSpPr>
        <p:spPr/>
        <p:txBody>
          <a:bodyPr/>
          <a:lstStyle>
            <a:lvl1pPr>
              <a:defRPr>
                <a:solidFill>
                  <a:schemeClr val="tx1"/>
                </a:solidFill>
              </a:defRPr>
            </a:lvl1pPr>
            <a:extLst/>
          </a:lstStyle>
          <a:p>
            <a:fld id="{461ECBEC-4384-4E24-B7EC-71AAC02B3DCD}" type="slidenum">
              <a:rPr lang="pl-PL" smtClean="0"/>
              <a:pPr/>
              <a:t>‹#›</a:t>
            </a:fld>
            <a:endParaRPr lang="pl-PL"/>
          </a:p>
        </p:txBody>
      </p:sp>
      <p:sp>
        <p:nvSpPr>
          <p:cNvPr id="2" name="Tytu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l-PL" smtClean="0"/>
              <a:t>Kliknij, aby edytować styl</a:t>
            </a:r>
            <a:endParaRPr kumimoji="0" lang="en-US"/>
          </a:p>
        </p:txBody>
      </p:sp>
      <p:sp>
        <p:nvSpPr>
          <p:cNvPr id="8" name="Dowolny kształt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Dowolny kształt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ójkąt prostokątny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Łącznik prosty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ag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Pag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Dowolny kształt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Dowolny kształt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ójkąt prostokątny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Łącznik prosty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ymbol zastępczy tytuł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l-PL" smtClean="0"/>
              <a:t>Kliknij, aby edytować styl</a:t>
            </a:r>
            <a:endParaRPr kumimoji="0" lang="en-US"/>
          </a:p>
        </p:txBody>
      </p:sp>
      <p:sp>
        <p:nvSpPr>
          <p:cNvPr id="30" name="Symbol zastępczy tekstu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0" name="Symbol zastępczy daty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C3C00C3-EAA3-4FC6-A4EB-D73592A87124}" type="datetimeFigureOut">
              <a:rPr lang="pl-PL" smtClean="0"/>
              <a:pPr/>
              <a:t>2010-04-21</a:t>
            </a:fld>
            <a:endParaRPr lang="pl-PL"/>
          </a:p>
        </p:txBody>
      </p:sp>
      <p:sp>
        <p:nvSpPr>
          <p:cNvPr id="22" name="Symbol zastępczy stopki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l-PL"/>
          </a:p>
        </p:txBody>
      </p:sp>
      <p:sp>
        <p:nvSpPr>
          <p:cNvPr id="18" name="Symbol zastępczy numeru slajd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61ECBEC-4384-4E24-B7EC-71AAC02B3DCD}"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slide" Target="slide3.xml"/></Relationships>
</file>

<file path=ppt/slides/_rels/slide1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slide" Target="slide4.xml"/><Relationship Id="rId4" Type="http://schemas.openxmlformats.org/officeDocument/2006/relationships/image" Target="../media/image13.gif"/></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slide" Target="slide4.xml"/><Relationship Id="rId4" Type="http://schemas.openxmlformats.org/officeDocument/2006/relationships/image" Target="../media/image16.png"/></Relationships>
</file>

<file path=ppt/slides/_rels/slide16.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slide" Target="slide5.xml"/></Relationships>
</file>

<file path=ppt/slides/_rels/slide18.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20.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slide" Target="slide6.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21.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slide" Target="slide23.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slide" Target="slide1.xml"/><Relationship Id="rId4" Type="http://schemas.openxmlformats.org/officeDocument/2006/relationships/slide" Target="slide25.xml"/></Relationships>
</file>

<file path=ppt/slides/_rels/slide23.xml.rels><?xml version="1.0" encoding="UTF-8" standalone="yes"?>
<Relationships xmlns="http://schemas.openxmlformats.org/package/2006/relationships"><Relationship Id="rId3" Type="http://schemas.openxmlformats.org/officeDocument/2006/relationships/hyperlink" Target="http://www.ii.uni.wroc.pl/~eko/webquest/Niepelnosprawni/NIK-Rozwiazanie/Images/Other/Stair.mpeg" TargetMode="External"/><Relationship Id="rId7" Type="http://schemas.openxmlformats.org/officeDocument/2006/relationships/image" Target="../media/image3.png"/><Relationship Id="rId2" Type="http://schemas.openxmlformats.org/officeDocument/2006/relationships/hyperlink" Target="http://www.independencenow-europe.com/_media/ibot/Stair-1.mpg" TargetMode="External"/><Relationship Id="rId1" Type="http://schemas.openxmlformats.org/officeDocument/2006/relationships/slideLayout" Target="../slideLayouts/slideLayout2.xml"/><Relationship Id="rId6" Type="http://schemas.openxmlformats.org/officeDocument/2006/relationships/slide" Target="slide22.xml"/><Relationship Id="rId5" Type="http://schemas.openxmlformats.org/officeDocument/2006/relationships/hyperlink" Target="http://www.ii.uni.wroc.pl/~eko/webquest/Niepelnosprawni/NIK-Rozwiazanie/Images/Other/Balance.mpeg" TargetMode="External"/><Relationship Id="rId4" Type="http://schemas.openxmlformats.org/officeDocument/2006/relationships/hyperlink" Target="http://www.independencenow-europe.com/_media/ibot/Balanced_Function.mpg"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slide" Target="slide2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4.xml"/><Relationship Id="rId1" Type="http://schemas.openxmlformats.org/officeDocument/2006/relationships/slideLayout" Target="../slideLayouts/slideLayout2.xml"/><Relationship Id="rId6" Type="http://schemas.openxmlformats.org/officeDocument/2006/relationships/slide" Target="slide19.xml"/><Relationship Id="rId5" Type="http://schemas.openxmlformats.org/officeDocument/2006/relationships/image" Target="../media/image3.png"/><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slide" Target="slide13.xml"/><Relationship Id="rId7" Type="http://schemas.openxmlformats.org/officeDocument/2006/relationships/image" Target="../media/image4.jpeg"/><Relationship Id="rId2" Type="http://schemas.openxmlformats.org/officeDocument/2006/relationships/slide" Target="slide12.xml"/><Relationship Id="rId1" Type="http://schemas.openxmlformats.org/officeDocument/2006/relationships/slideLayout" Target="../slideLayouts/slideLayout2.xml"/><Relationship Id="rId6" Type="http://schemas.openxmlformats.org/officeDocument/2006/relationships/slide" Target="slide3.xml"/><Relationship Id="rId5" Type="http://schemas.openxmlformats.org/officeDocument/2006/relationships/slide" Target="slide15.xml"/><Relationship Id="rId4" Type="http://schemas.openxmlformats.org/officeDocument/2006/relationships/slide" Target="slide14.xml"/></Relationships>
</file>

<file path=ppt/slides/_rels/slide5.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16.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slide" Target="slide3.xml"/><Relationship Id="rId4" Type="http://schemas.openxmlformats.org/officeDocument/2006/relationships/slide" Target="slide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357158" y="285728"/>
            <a:ext cx="8501122" cy="1754326"/>
          </a:xfrm>
          <a:prstGeom prst="rect">
            <a:avLst/>
          </a:prstGeom>
          <a:noFill/>
        </p:spPr>
        <p:txBody>
          <a:bodyPr wrap="square" lIns="91440" tIns="45720" rIns="91440" bIns="45720">
            <a:spAutoFit/>
          </a:bodyPr>
          <a:lstStyle/>
          <a:p>
            <a:pPr algn="ctr"/>
            <a:r>
              <a:rPr lang="pl-PL"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JAK KOMPUTER POMAGA</a:t>
            </a:r>
          </a:p>
          <a:p>
            <a:pPr algn="ctr"/>
            <a:r>
              <a:rPr lang="pl-PL" sz="5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NIEPEŁNOSPRAWNYM</a:t>
            </a:r>
            <a:endParaRPr lang="pl-PL"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pic>
        <p:nvPicPr>
          <p:cNvPr id="1026" name="Picture 2">
            <a:hlinkClick r:id="" action="ppaction://noaction" highlightClick="1"/>
          </p:cNvPr>
          <p:cNvPicPr>
            <a:picLocks noChangeAspect="1" noChangeArrowheads="1"/>
          </p:cNvPicPr>
          <p:nvPr/>
        </p:nvPicPr>
        <p:blipFill>
          <a:blip r:embed="rId2"/>
          <a:srcRect/>
          <a:stretch>
            <a:fillRect/>
          </a:stretch>
        </p:blipFill>
        <p:spPr bwMode="auto">
          <a:xfrm>
            <a:off x="2857488" y="2428868"/>
            <a:ext cx="2940669" cy="2214578"/>
          </a:xfrm>
          <a:prstGeom prst="rect">
            <a:avLst/>
          </a:prstGeom>
          <a:noFill/>
          <a:ln w="9525">
            <a:noFill/>
            <a:miter lim="800000"/>
            <a:headEnd/>
            <a:tailEnd/>
          </a:ln>
          <a:effectLst/>
        </p:spPr>
      </p:pic>
      <p:sp>
        <p:nvSpPr>
          <p:cNvPr id="6" name="Prostokąt 5"/>
          <p:cNvSpPr/>
          <p:nvPr/>
        </p:nvSpPr>
        <p:spPr>
          <a:xfrm>
            <a:off x="0" y="5934670"/>
            <a:ext cx="4035079" cy="923330"/>
          </a:xfrm>
          <a:prstGeom prst="rect">
            <a:avLst/>
          </a:prstGeom>
          <a:noFill/>
        </p:spPr>
        <p:txBody>
          <a:bodyPr wrap="none" lIns="91440" tIns="45720" rIns="91440" bIns="45720">
            <a:spAutoFit/>
          </a:bodyPr>
          <a:lstStyle/>
          <a:p>
            <a:pPr algn="ctr"/>
            <a:r>
              <a:rPr lang="pl-PL"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hlinkClick r:id="rId3" action="ppaction://hlinksldjump"/>
              </a:rPr>
              <a:t>Wykonawcy</a:t>
            </a:r>
            <a:endParaRPr lang="pl-PL"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Dla osób niepełnosprawnych, nie mających możliwości używania ani klawiatury ani myszy, zaprojektowano urządzenia zastępujące tradycyjną myszkę. Dzięki nim użytkownik może sterować kursorem myszy na ekranie, a więc może tym samym korzystać z klawiatury ekranowej - programu emulującego naciśnięcia klawiszy (prosta wersja takiego programu jest dostępna w systemie Windows). </a:t>
            </a:r>
            <a:endParaRPr lang="pl-PL" dirty="0"/>
          </a:p>
        </p:txBody>
      </p:sp>
      <p:sp>
        <p:nvSpPr>
          <p:cNvPr id="4" name="Prostokąt 3"/>
          <p:cNvSpPr/>
          <p:nvPr/>
        </p:nvSpPr>
        <p:spPr>
          <a:xfrm>
            <a:off x="2071670" y="0"/>
            <a:ext cx="4572000" cy="923330"/>
          </a:xfrm>
          <a:prstGeom prst="rect">
            <a:avLst/>
          </a:prstGeom>
        </p:spPr>
        <p:txBody>
          <a:bodyPr>
            <a:spAutoFit/>
          </a:bodyPr>
          <a:lstStyle/>
          <a:p>
            <a:r>
              <a:rPr lang="pl-PL" dirty="0" smtClean="0"/>
              <a:t>                          3</a:t>
            </a:r>
            <a:br>
              <a:rPr lang="pl-PL" dirty="0" smtClean="0"/>
            </a:br>
            <a:r>
              <a:rPr lang="pl-PL" dirty="0" smtClean="0">
                <a:solidFill>
                  <a:srgbClr val="C00000"/>
                </a:solidFill>
              </a:rPr>
              <a:t>osoby ze znacznym upośledzeniem ruchów rękoma</a:t>
            </a:r>
            <a:endParaRPr lang="pl-PL" dirty="0">
              <a:solidFill>
                <a:srgbClr val="C0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214282" y="0"/>
            <a:ext cx="8572560" cy="3142535"/>
          </a:xfrm>
          <a:prstGeom prst="rect">
            <a:avLst/>
          </a:prstGeom>
          <a:noFill/>
          <a:ln w="9525">
            <a:noFill/>
            <a:miter lim="800000"/>
            <a:headEnd/>
            <a:tailEnd/>
          </a:ln>
          <a:effectLst/>
        </p:spPr>
      </p:pic>
      <p:sp>
        <p:nvSpPr>
          <p:cNvPr id="5" name="Prostokąt 4"/>
          <p:cNvSpPr/>
          <p:nvPr/>
        </p:nvSpPr>
        <p:spPr>
          <a:xfrm>
            <a:off x="1500166" y="3143248"/>
            <a:ext cx="4572000" cy="923330"/>
          </a:xfrm>
          <a:prstGeom prst="rect">
            <a:avLst/>
          </a:prstGeom>
        </p:spPr>
        <p:txBody>
          <a:bodyPr>
            <a:spAutoFit/>
          </a:bodyPr>
          <a:lstStyle/>
          <a:p>
            <a:r>
              <a:rPr lang="pl-PL" dirty="0" smtClean="0"/>
              <a:t>Klawiatura ekranowa - podczas pisania może uzupełniać wyrazy </a:t>
            </a:r>
            <a:br>
              <a:rPr lang="pl-PL" dirty="0" smtClean="0"/>
            </a:br>
            <a:endParaRPr lang="pl-PL" dirty="0"/>
          </a:p>
        </p:txBody>
      </p:sp>
      <p:pic>
        <p:nvPicPr>
          <p:cNvPr id="3075" name="Picture 3"/>
          <p:cNvPicPr>
            <a:picLocks noChangeAspect="1" noChangeArrowheads="1"/>
          </p:cNvPicPr>
          <p:nvPr/>
        </p:nvPicPr>
        <p:blipFill>
          <a:blip r:embed="rId3"/>
          <a:srcRect/>
          <a:stretch>
            <a:fillRect/>
          </a:stretch>
        </p:blipFill>
        <p:spPr bwMode="auto">
          <a:xfrm>
            <a:off x="500034" y="3714752"/>
            <a:ext cx="6500858" cy="1828800"/>
          </a:xfrm>
          <a:prstGeom prst="rect">
            <a:avLst/>
          </a:prstGeom>
          <a:noFill/>
          <a:ln w="9525">
            <a:noFill/>
            <a:miter lim="800000"/>
            <a:headEnd/>
            <a:tailEnd/>
          </a:ln>
          <a:effectLst/>
        </p:spPr>
      </p:pic>
      <p:sp>
        <p:nvSpPr>
          <p:cNvPr id="7" name="Prostokąt 6"/>
          <p:cNvSpPr/>
          <p:nvPr/>
        </p:nvSpPr>
        <p:spPr>
          <a:xfrm>
            <a:off x="1714480" y="5643578"/>
            <a:ext cx="4214615" cy="369332"/>
          </a:xfrm>
          <a:prstGeom prst="rect">
            <a:avLst/>
          </a:prstGeom>
        </p:spPr>
        <p:txBody>
          <a:bodyPr wrap="none">
            <a:spAutoFit/>
          </a:bodyPr>
          <a:lstStyle/>
          <a:p>
            <a:r>
              <a:rPr lang="pl-PL" dirty="0" smtClean="0"/>
              <a:t>Inny przykład klawiatury ekranowej </a:t>
            </a:r>
            <a:endParaRPr lang="pl-PL" dirty="0"/>
          </a:p>
        </p:txBody>
      </p:sp>
      <p:pic>
        <p:nvPicPr>
          <p:cNvPr id="6" name="Picture 3">
            <a:hlinkClick r:id="rId4" action="ppaction://hlinksldjump"/>
          </p:cNvPr>
          <p:cNvPicPr>
            <a:picLocks noChangeAspect="1" noChangeArrowheads="1"/>
          </p:cNvPicPr>
          <p:nvPr/>
        </p:nvPicPr>
        <p:blipFill>
          <a:blip r:embed="rId5" cstate="print"/>
          <a:srcRect/>
          <a:stretch>
            <a:fillRect/>
          </a:stretch>
        </p:blipFill>
        <p:spPr bwMode="auto">
          <a:xfrm>
            <a:off x="0" y="6072206"/>
            <a:ext cx="755099" cy="78579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214282" y="214291"/>
            <a:ext cx="7500990" cy="4071966"/>
          </a:xfrm>
        </p:spPr>
        <p:txBody>
          <a:bodyPr>
            <a:normAutofit fontScale="85000" lnSpcReduction="20000"/>
          </a:bodyPr>
          <a:lstStyle/>
          <a:p>
            <a:r>
              <a:rPr lang="pl-PL" dirty="0" smtClean="0"/>
              <a:t>"Mysz" mocowana jest na głowie za pomocą paska. Kursor przesuwany jest poprzez przechylanie głowy do przodu (dół), do tyłu (góra), w lewo i w prawo. Naciśnięcie lewego klawisza myszy realizowane jest przez dmuchnięcie w ustnik, prawego - przez zassanie powietrza. Do urządzenia można podłączyć dwa zewnętrzne wyłączniki chwilowe, które będą spełniać funkcje klawiszy. MyszONkę - bo tak nazywa się to urządzenie (zresztą polskiej produkcji) - podłącza się do 9-stykowego portu szeregowego. Wraz z urządzeniem sprzedawany jest program "Klawiaturą wirtualna". </a:t>
            </a:r>
            <a:endParaRPr lang="pl-PL" dirty="0"/>
          </a:p>
        </p:txBody>
      </p:sp>
      <p:pic>
        <p:nvPicPr>
          <p:cNvPr id="4098" name="Picture 2"/>
          <p:cNvPicPr>
            <a:picLocks noChangeAspect="1" noChangeArrowheads="1"/>
          </p:cNvPicPr>
          <p:nvPr/>
        </p:nvPicPr>
        <p:blipFill>
          <a:blip r:embed="rId2"/>
          <a:srcRect/>
          <a:stretch>
            <a:fillRect/>
          </a:stretch>
        </p:blipFill>
        <p:spPr bwMode="auto">
          <a:xfrm>
            <a:off x="5857884" y="3786190"/>
            <a:ext cx="2500330" cy="2639237"/>
          </a:xfrm>
          <a:prstGeom prst="rect">
            <a:avLst/>
          </a:prstGeom>
          <a:noFill/>
          <a:ln w="9525">
            <a:noFill/>
            <a:miter lim="800000"/>
            <a:headEnd/>
            <a:tailEnd/>
          </a:ln>
          <a:effectLst/>
        </p:spPr>
      </p:pic>
      <p:pic>
        <p:nvPicPr>
          <p:cNvPr id="1027" name="Picture 3">
            <a:hlinkClick r:id="rId3" action="ppaction://hlinksldjump"/>
          </p:cNvPr>
          <p:cNvPicPr>
            <a:picLocks noChangeAspect="1" noChangeArrowheads="1"/>
          </p:cNvPicPr>
          <p:nvPr/>
        </p:nvPicPr>
        <p:blipFill>
          <a:blip r:embed="rId4" cstate="print"/>
          <a:srcRect/>
          <a:stretch>
            <a:fillRect/>
          </a:stretch>
        </p:blipFill>
        <p:spPr bwMode="auto">
          <a:xfrm>
            <a:off x="0" y="6040272"/>
            <a:ext cx="785786" cy="81772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0"/>
            <a:ext cx="8229600" cy="4525963"/>
          </a:xfrm>
        </p:spPr>
        <p:txBody>
          <a:bodyPr>
            <a:normAutofit fontScale="85000" lnSpcReduction="10000"/>
          </a:bodyPr>
          <a:lstStyle/>
          <a:p>
            <a:r>
              <a:rPr lang="pl-PL" dirty="0" smtClean="0"/>
              <a:t>Jouse2 to podłączana przez port USB mysz, wyglądająca jak joystick poruszany ustami. Klikanie odbywa się za pomocą włącznika pneumatycznego (dmuchnięcie i zassanie powietrza) podłączonego bezpośrednio do manetki joysticka trzymanej w ustach. Wdmuchnięcie powietrza jest równoznaczne z naciśnięciem lewego klawisza myszy, zassanie - prawego.</a:t>
            </a:r>
            <a:br>
              <a:rPr lang="pl-PL" dirty="0" smtClean="0"/>
            </a:br>
            <a:r>
              <a:rPr lang="pl-PL" dirty="0" smtClean="0"/>
              <a:t>Urządzenie jest mocowane do stołu na specjalnym ramieniu o dużych możliwościach regulacji.</a:t>
            </a:r>
            <a:br>
              <a:rPr lang="pl-PL" dirty="0" smtClean="0"/>
            </a:br>
            <a:r>
              <a:rPr lang="pl-PL" dirty="0" smtClean="0"/>
              <a:t>Jouse2 ma tę przewagę na myszką zakładaną na głowę, że w nie wymaga pomocy drugiej osoby (MyszONkę natomiast ktoś musi osobie niepełnosprawnej założyć na głowę).</a:t>
            </a:r>
            <a:endParaRPr lang="pl-PL" dirty="0"/>
          </a:p>
        </p:txBody>
      </p:sp>
      <p:pic>
        <p:nvPicPr>
          <p:cNvPr id="5122" name="Picture 2"/>
          <p:cNvPicPr>
            <a:picLocks noChangeAspect="1" noChangeArrowheads="1"/>
          </p:cNvPicPr>
          <p:nvPr/>
        </p:nvPicPr>
        <p:blipFill>
          <a:blip r:embed="rId2"/>
          <a:srcRect/>
          <a:stretch>
            <a:fillRect/>
          </a:stretch>
        </p:blipFill>
        <p:spPr bwMode="auto">
          <a:xfrm>
            <a:off x="6215074" y="4000504"/>
            <a:ext cx="2143140" cy="2536049"/>
          </a:xfrm>
          <a:prstGeom prst="rect">
            <a:avLst/>
          </a:prstGeom>
          <a:noFill/>
          <a:ln w="9525">
            <a:noFill/>
            <a:miter lim="800000"/>
            <a:headEnd/>
            <a:tailEnd/>
          </a:ln>
          <a:effectLst/>
        </p:spPr>
      </p:pic>
      <p:pic>
        <p:nvPicPr>
          <p:cNvPr id="4" name="Picture 3">
            <a:hlinkClick r:id="rId3" action="ppaction://hlinksldjump"/>
          </p:cNvPr>
          <p:cNvPicPr>
            <a:picLocks noChangeAspect="1" noChangeArrowheads="1"/>
          </p:cNvPicPr>
          <p:nvPr/>
        </p:nvPicPr>
        <p:blipFill>
          <a:blip r:embed="rId4" cstate="print"/>
          <a:srcRect/>
          <a:stretch>
            <a:fillRect/>
          </a:stretch>
        </p:blipFill>
        <p:spPr bwMode="auto">
          <a:xfrm>
            <a:off x="-1" y="6072206"/>
            <a:ext cx="755099" cy="78579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zawartości 5"/>
          <p:cNvSpPr>
            <a:spLocks noGrp="1"/>
          </p:cNvSpPr>
          <p:nvPr>
            <p:ph idx="1"/>
          </p:nvPr>
        </p:nvSpPr>
        <p:spPr>
          <a:xfrm>
            <a:off x="0" y="1"/>
            <a:ext cx="7643834" cy="3714751"/>
          </a:xfrm>
        </p:spPr>
        <p:txBody>
          <a:bodyPr>
            <a:normAutofit fontScale="77500" lnSpcReduction="20000"/>
          </a:bodyPr>
          <a:lstStyle/>
          <a:p>
            <a:r>
              <a:rPr lang="pl-PL" dirty="0" smtClean="0"/>
              <a:t>Na głowie (na czole, nosie lub okularach) przykleja się małą kropkę, odbijającą promienie podczerwone. Urządzenie (pokazane na zdjęciu powyżej) stawia się na monitorze. Wysyła ono promienie podczerwone, a część z nich po odbiciu od wspomnianej kropki, jest przez urządzenie odbierana. Oprogramowanie odwzorowuje ruchy głowy na ruchy kursora.</a:t>
            </a:r>
            <a:br>
              <a:rPr lang="pl-PL" dirty="0" smtClean="0"/>
            </a:br>
            <a:r>
              <a:rPr lang="pl-PL" dirty="0" smtClean="0"/>
              <a:t>W zestawie znajduje się też oprogramowanie z wirtualną klawiaturą dające możliwość automatycznego uzupełniania wpisywanych słów, co dla osób niepełnosprawnych jest szczególnie przydatne przy pisaniu tekstów, bowiem znacznie skraca czas wpisywania. </a:t>
            </a:r>
            <a:endParaRPr lang="pl-PL" dirty="0"/>
          </a:p>
        </p:txBody>
      </p:sp>
      <p:pic>
        <p:nvPicPr>
          <p:cNvPr id="6146" name="Picture 2"/>
          <p:cNvPicPr>
            <a:picLocks noChangeAspect="1" noChangeArrowheads="1"/>
          </p:cNvPicPr>
          <p:nvPr/>
        </p:nvPicPr>
        <p:blipFill>
          <a:blip r:embed="rId2"/>
          <a:srcRect/>
          <a:stretch>
            <a:fillRect/>
          </a:stretch>
        </p:blipFill>
        <p:spPr bwMode="auto">
          <a:xfrm>
            <a:off x="428596" y="3571876"/>
            <a:ext cx="3392545" cy="2214578"/>
          </a:xfrm>
          <a:prstGeom prst="rect">
            <a:avLst/>
          </a:prstGeom>
          <a:noFill/>
          <a:ln w="9525">
            <a:noFill/>
            <a:miter lim="800000"/>
            <a:headEnd/>
            <a:tailEnd/>
          </a:ln>
          <a:effectLst/>
        </p:spPr>
      </p:pic>
      <p:pic>
        <p:nvPicPr>
          <p:cNvPr id="6147" name="Picture 3"/>
          <p:cNvPicPr>
            <a:picLocks noChangeAspect="1" noChangeArrowheads="1"/>
          </p:cNvPicPr>
          <p:nvPr/>
        </p:nvPicPr>
        <p:blipFill>
          <a:blip r:embed="rId3"/>
          <a:srcRect/>
          <a:stretch>
            <a:fillRect/>
          </a:stretch>
        </p:blipFill>
        <p:spPr bwMode="auto">
          <a:xfrm>
            <a:off x="4143372" y="3500438"/>
            <a:ext cx="2000264" cy="2650350"/>
          </a:xfrm>
          <a:prstGeom prst="rect">
            <a:avLst/>
          </a:prstGeom>
          <a:noFill/>
          <a:ln w="9525">
            <a:noFill/>
            <a:miter lim="800000"/>
            <a:headEnd/>
            <a:tailEnd/>
          </a:ln>
          <a:effectLst/>
        </p:spPr>
      </p:pic>
      <p:pic>
        <p:nvPicPr>
          <p:cNvPr id="11" name="Obraz 10" descr="aaaaaaa.gif"/>
          <p:cNvPicPr>
            <a:picLocks noChangeAspect="1"/>
          </p:cNvPicPr>
          <p:nvPr/>
        </p:nvPicPr>
        <p:blipFill>
          <a:blip r:embed="rId4"/>
          <a:stretch>
            <a:fillRect/>
          </a:stretch>
        </p:blipFill>
        <p:spPr>
          <a:xfrm>
            <a:off x="6286512" y="3786190"/>
            <a:ext cx="2686050" cy="1733550"/>
          </a:xfrm>
          <a:prstGeom prst="rect">
            <a:avLst/>
          </a:prstGeom>
        </p:spPr>
      </p:pic>
      <p:pic>
        <p:nvPicPr>
          <p:cNvPr id="7" name="Picture 3">
            <a:hlinkClick r:id="rId5" action="ppaction://hlinksldjump"/>
          </p:cNvPr>
          <p:cNvPicPr>
            <a:picLocks noChangeAspect="1" noChangeArrowheads="1"/>
          </p:cNvPicPr>
          <p:nvPr/>
        </p:nvPicPr>
        <p:blipFill>
          <a:blip r:embed="rId6" cstate="print"/>
          <a:srcRect/>
          <a:stretch>
            <a:fillRect/>
          </a:stretch>
        </p:blipFill>
        <p:spPr bwMode="auto">
          <a:xfrm>
            <a:off x="0" y="6072206"/>
            <a:ext cx="755099" cy="78579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0"/>
            <a:ext cx="7072330" cy="3071810"/>
          </a:xfrm>
        </p:spPr>
        <p:txBody>
          <a:bodyPr>
            <a:normAutofit fontScale="85000" lnSpcReduction="20000"/>
          </a:bodyPr>
          <a:lstStyle/>
          <a:p>
            <a:r>
              <a:rPr lang="pl-PL" dirty="0" smtClean="0"/>
              <a:t>Oprócz urządzeń zastępujących mysz, są również alternatywne klawiatury - mogą mieć bardzo duże lub bardzo małe klawisze, w różnej ich ilości, reagujące na najsłabszy nawet nacisk klawiszy. Mini klawiatury są użyteczne dla osób, które mogą wykonywać niewielkie ale precyzyjne ruchy - za pomocą czegoś w rodzaju pisaka można naciskać klawisze na takiej klawiaturze (pisak może być trzymany również ustami). </a:t>
            </a:r>
            <a:endParaRPr lang="pl-PL" dirty="0"/>
          </a:p>
        </p:txBody>
      </p:sp>
      <p:pic>
        <p:nvPicPr>
          <p:cNvPr id="7170" name="Picture 2"/>
          <p:cNvPicPr>
            <a:picLocks noChangeAspect="1" noChangeArrowheads="1"/>
          </p:cNvPicPr>
          <p:nvPr/>
        </p:nvPicPr>
        <p:blipFill>
          <a:blip r:embed="rId2"/>
          <a:srcRect/>
          <a:stretch>
            <a:fillRect/>
          </a:stretch>
        </p:blipFill>
        <p:spPr bwMode="auto">
          <a:xfrm>
            <a:off x="3214678" y="3357562"/>
            <a:ext cx="2542201" cy="2047884"/>
          </a:xfrm>
          <a:prstGeom prst="rect">
            <a:avLst/>
          </a:prstGeom>
          <a:noFill/>
          <a:ln w="9525">
            <a:noFill/>
            <a:miter lim="800000"/>
            <a:headEnd/>
            <a:tailEnd/>
          </a:ln>
          <a:effectLst/>
        </p:spPr>
      </p:pic>
      <p:pic>
        <p:nvPicPr>
          <p:cNvPr id="7171" name="Picture 3"/>
          <p:cNvPicPr>
            <a:picLocks noChangeAspect="1" noChangeArrowheads="1"/>
          </p:cNvPicPr>
          <p:nvPr/>
        </p:nvPicPr>
        <p:blipFill>
          <a:blip r:embed="rId3"/>
          <a:srcRect/>
          <a:stretch>
            <a:fillRect/>
          </a:stretch>
        </p:blipFill>
        <p:spPr bwMode="auto">
          <a:xfrm>
            <a:off x="6072199" y="3500439"/>
            <a:ext cx="2857520" cy="1719255"/>
          </a:xfrm>
          <a:prstGeom prst="rect">
            <a:avLst/>
          </a:prstGeom>
          <a:noFill/>
          <a:ln w="9525">
            <a:noFill/>
            <a:miter lim="800000"/>
            <a:headEnd/>
            <a:tailEnd/>
          </a:ln>
          <a:effectLst/>
        </p:spPr>
      </p:pic>
      <p:pic>
        <p:nvPicPr>
          <p:cNvPr id="7172" name="Picture 4"/>
          <p:cNvPicPr>
            <a:picLocks noChangeAspect="1" noChangeArrowheads="1"/>
          </p:cNvPicPr>
          <p:nvPr/>
        </p:nvPicPr>
        <p:blipFill>
          <a:blip r:embed="rId4"/>
          <a:srcRect/>
          <a:stretch>
            <a:fillRect/>
          </a:stretch>
        </p:blipFill>
        <p:spPr bwMode="auto">
          <a:xfrm>
            <a:off x="357158" y="3357562"/>
            <a:ext cx="2154964" cy="1928826"/>
          </a:xfrm>
          <a:prstGeom prst="rect">
            <a:avLst/>
          </a:prstGeom>
          <a:noFill/>
          <a:ln w="9525">
            <a:noFill/>
            <a:miter lim="800000"/>
            <a:headEnd/>
            <a:tailEnd/>
          </a:ln>
          <a:effectLst/>
        </p:spPr>
      </p:pic>
      <p:pic>
        <p:nvPicPr>
          <p:cNvPr id="6" name="Picture 3">
            <a:hlinkClick r:id="rId5" action="ppaction://hlinksldjump"/>
          </p:cNvPr>
          <p:cNvPicPr>
            <a:picLocks noChangeAspect="1" noChangeArrowheads="1"/>
          </p:cNvPicPr>
          <p:nvPr/>
        </p:nvPicPr>
        <p:blipFill>
          <a:blip r:embed="rId6" cstate="print"/>
          <a:srcRect/>
          <a:stretch>
            <a:fillRect/>
          </a:stretch>
        </p:blipFill>
        <p:spPr bwMode="auto">
          <a:xfrm>
            <a:off x="0" y="6072206"/>
            <a:ext cx="755099" cy="78579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214346" y="0"/>
            <a:ext cx="8229600" cy="4525963"/>
          </a:xfrm>
        </p:spPr>
        <p:txBody>
          <a:bodyPr>
            <a:normAutofit fontScale="77500" lnSpcReduction="20000"/>
          </a:bodyPr>
          <a:lstStyle/>
          <a:p>
            <a:r>
              <a:rPr lang="pl-PL" dirty="0" smtClean="0"/>
              <a:t>Syntezator mowy (na zdjęciu widać syntezator rodzimej produkcji) to typowe urządzenie, dzięki któremu osoba niewidoma może pracować z komputerem. Syntezator opisuje głosem obraz znajdujący się na ekranie komputera. ego działanie jest związane ze specjalistycznym oprogramowaniem, które musi być w komputerze zainstalowane. Oprogramowanie to wyszukuje informację ważną i szczególnie istotną w danym momencie i przekazuje ją wygenerowanym przez syntezator głosem niewidomemu użytkownikowi. Dzięki temu możliwa jest praca osoby niewidomej z programami edycji tekstów, arkuszami kalkulacyjnymi, bazami danych czy też korzystanie z Internetu. Nowoczesne oprogramowanie i syntezatory mowy udostępniają ogromną ilość informacji, jak również dają możliwość pracy w zawodzie związanym z obsługą komputera osobom niewidomym.</a:t>
            </a:r>
            <a:endParaRPr lang="pl-PL" dirty="0"/>
          </a:p>
        </p:txBody>
      </p:sp>
      <p:pic>
        <p:nvPicPr>
          <p:cNvPr id="2050" name="Picture 2"/>
          <p:cNvPicPr>
            <a:picLocks noChangeAspect="1" noChangeArrowheads="1"/>
          </p:cNvPicPr>
          <p:nvPr/>
        </p:nvPicPr>
        <p:blipFill>
          <a:blip r:embed="rId2"/>
          <a:srcRect/>
          <a:stretch>
            <a:fillRect/>
          </a:stretch>
        </p:blipFill>
        <p:spPr bwMode="auto">
          <a:xfrm>
            <a:off x="5214942" y="4429132"/>
            <a:ext cx="2150660" cy="1857388"/>
          </a:xfrm>
          <a:prstGeom prst="rect">
            <a:avLst/>
          </a:prstGeom>
          <a:noFill/>
          <a:ln w="9525">
            <a:noFill/>
            <a:miter lim="800000"/>
            <a:headEnd/>
            <a:tailEnd/>
          </a:ln>
          <a:effectLst/>
        </p:spPr>
      </p:pic>
      <p:pic>
        <p:nvPicPr>
          <p:cNvPr id="5" name="Picture 3">
            <a:hlinkClick r:id="rId3" action="ppaction://hlinksldjump"/>
          </p:cNvPr>
          <p:cNvPicPr>
            <a:picLocks noChangeAspect="1" noChangeArrowheads="1"/>
          </p:cNvPicPr>
          <p:nvPr/>
        </p:nvPicPr>
        <p:blipFill>
          <a:blip r:embed="rId4" cstate="print"/>
          <a:srcRect/>
          <a:stretch>
            <a:fillRect/>
          </a:stretch>
        </p:blipFill>
        <p:spPr bwMode="auto">
          <a:xfrm>
            <a:off x="0" y="6040272"/>
            <a:ext cx="785786" cy="81772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0"/>
            <a:ext cx="8229600" cy="4525963"/>
          </a:xfrm>
        </p:spPr>
        <p:txBody>
          <a:bodyPr/>
          <a:lstStyle/>
          <a:p>
            <a:r>
              <a:rPr lang="pl-PL" dirty="0" smtClean="0"/>
              <a:t>Komputer może również komunikować się za pomocą języka Braille'a - istnieją specjalne brajlowskie monitory, które wyglądają jak niepozorna linijka z wypukłościami. Niestety, są to urządzenia bardzo kosztowne. Podobnie, są również </a:t>
            </a:r>
            <a:r>
              <a:rPr lang="pl-PL" dirty="0" err="1" smtClean="0"/>
              <a:t>braile'owskie</a:t>
            </a:r>
            <a:r>
              <a:rPr lang="pl-PL" dirty="0" smtClean="0"/>
              <a:t> drukarki, drukujące na specjalnym papierze alfabetem Braille'a (rysunki poniżej).</a:t>
            </a:r>
            <a:endParaRPr lang="pl-PL" dirty="0"/>
          </a:p>
        </p:txBody>
      </p:sp>
      <p:pic>
        <p:nvPicPr>
          <p:cNvPr id="4098" name="Picture 2"/>
          <p:cNvPicPr>
            <a:picLocks noChangeAspect="1" noChangeArrowheads="1"/>
          </p:cNvPicPr>
          <p:nvPr/>
        </p:nvPicPr>
        <p:blipFill>
          <a:blip r:embed="rId2"/>
          <a:srcRect/>
          <a:stretch>
            <a:fillRect/>
          </a:stretch>
        </p:blipFill>
        <p:spPr bwMode="auto">
          <a:xfrm>
            <a:off x="1428728" y="3643314"/>
            <a:ext cx="2314575" cy="1524000"/>
          </a:xfrm>
          <a:prstGeom prst="rect">
            <a:avLst/>
          </a:prstGeom>
          <a:noFill/>
          <a:ln w="9525">
            <a:noFill/>
            <a:miter lim="800000"/>
            <a:headEnd/>
            <a:tailEnd/>
          </a:ln>
          <a:effectLst/>
        </p:spPr>
      </p:pic>
      <p:pic>
        <p:nvPicPr>
          <p:cNvPr id="4099" name="Picture 3"/>
          <p:cNvPicPr>
            <a:picLocks noChangeAspect="1" noChangeArrowheads="1"/>
          </p:cNvPicPr>
          <p:nvPr/>
        </p:nvPicPr>
        <p:blipFill>
          <a:blip r:embed="rId3"/>
          <a:srcRect/>
          <a:stretch>
            <a:fillRect/>
          </a:stretch>
        </p:blipFill>
        <p:spPr bwMode="auto">
          <a:xfrm>
            <a:off x="5429256" y="3643314"/>
            <a:ext cx="1928826" cy="1928826"/>
          </a:xfrm>
          <a:prstGeom prst="rect">
            <a:avLst/>
          </a:prstGeom>
          <a:noFill/>
          <a:ln w="9525">
            <a:noFill/>
            <a:miter lim="800000"/>
            <a:headEnd/>
            <a:tailEnd/>
          </a:ln>
          <a:effectLst/>
        </p:spPr>
      </p:pic>
      <p:pic>
        <p:nvPicPr>
          <p:cNvPr id="6" name="Picture 3">
            <a:hlinkClick r:id="rId4" action="ppaction://hlinksldjump"/>
          </p:cNvPr>
          <p:cNvPicPr>
            <a:picLocks noChangeAspect="1" noChangeArrowheads="1"/>
          </p:cNvPicPr>
          <p:nvPr/>
        </p:nvPicPr>
        <p:blipFill>
          <a:blip r:embed="rId5" cstate="print"/>
          <a:srcRect/>
          <a:stretch>
            <a:fillRect/>
          </a:stretch>
        </p:blipFill>
        <p:spPr bwMode="auto">
          <a:xfrm>
            <a:off x="0" y="6040272"/>
            <a:ext cx="785786" cy="81772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0"/>
            <a:ext cx="8229600" cy="4525963"/>
          </a:xfrm>
        </p:spPr>
        <p:txBody>
          <a:bodyPr/>
          <a:lstStyle/>
          <a:p>
            <a:r>
              <a:rPr lang="pl-PL" dirty="0" smtClean="0"/>
              <a:t>Dzięki odpowiedniemu oprogramowaniu można np. napisać, wysłać i odebrać pocztę elektroniczną - cała obsługa odbywa się za pomocą głosu, więc program program mogą z powodzeniem obsługiwać osoby niewidome. Interfejs jednego z takich programów pokazany jest na poniższym rysunku.</a:t>
            </a:r>
            <a:endParaRPr lang="pl-PL" dirty="0"/>
          </a:p>
        </p:txBody>
      </p:sp>
      <p:pic>
        <p:nvPicPr>
          <p:cNvPr id="5122" name="Picture 2"/>
          <p:cNvPicPr>
            <a:picLocks noChangeAspect="1" noChangeArrowheads="1"/>
          </p:cNvPicPr>
          <p:nvPr/>
        </p:nvPicPr>
        <p:blipFill>
          <a:blip r:embed="rId2"/>
          <a:srcRect/>
          <a:stretch>
            <a:fillRect/>
          </a:stretch>
        </p:blipFill>
        <p:spPr bwMode="auto">
          <a:xfrm>
            <a:off x="3428992" y="3643314"/>
            <a:ext cx="2480940" cy="1857388"/>
          </a:xfrm>
          <a:prstGeom prst="rect">
            <a:avLst/>
          </a:prstGeom>
          <a:noFill/>
          <a:ln w="9525">
            <a:noFill/>
            <a:miter lim="800000"/>
            <a:headEnd/>
            <a:tailEnd/>
          </a:ln>
          <a:effectLst/>
        </p:spPr>
      </p:pic>
      <p:pic>
        <p:nvPicPr>
          <p:cNvPr id="5" name="Picture 3">
            <a:hlinkClick r:id="rId3" action="ppaction://hlinksldjump"/>
          </p:cNvPr>
          <p:cNvPicPr>
            <a:picLocks noChangeAspect="1" noChangeArrowheads="1"/>
          </p:cNvPicPr>
          <p:nvPr/>
        </p:nvPicPr>
        <p:blipFill>
          <a:blip r:embed="rId4" cstate="print"/>
          <a:srcRect/>
          <a:stretch>
            <a:fillRect/>
          </a:stretch>
        </p:blipFill>
        <p:spPr bwMode="auto">
          <a:xfrm>
            <a:off x="0" y="6040272"/>
            <a:ext cx="785786" cy="81772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0"/>
            <a:ext cx="8229600" cy="4525963"/>
          </a:xfrm>
        </p:spPr>
        <p:txBody>
          <a:bodyPr>
            <a:normAutofit fontScale="70000" lnSpcReduction="20000"/>
          </a:bodyPr>
          <a:lstStyle/>
          <a:p>
            <a:r>
              <a:rPr lang="pl-PL" dirty="0" smtClean="0"/>
              <a:t>Na koniec - o dość nowatorskim rozwiązaniu. Jak wiadomo, stopień niepełnosprawności może być bardzo różny. Są również takie osoby, które mogą poruszać jedynie oczami. Tak znaczne i w rzeczy samej tragiczne upośledzenie nie musi na szczęście oznaczać całkowitego odcięcia od świata czy nawet najbliższego otoczenia. </a:t>
            </a:r>
          </a:p>
          <a:p>
            <a:r>
              <a:rPr lang="pl-PL" dirty="0" smtClean="0"/>
              <a:t>Firma Brain Actuated Technologies postawiła na nowatorstwo w podejściu do emulacji urządzeń sterujących. Jej system C.A.T. opiera się m.in. na aktywności elektrycznej ludzkiego mózgu. Specjalna opaska zawiera czujniki, dzięki którym wykrywane są subtelne ruchy mięśni oczu oraz fale alfa, beta i theta mózgu. Urządzenie można dostroić do indywidualnych potrzeb. Dzięki niemu możliwa jest obsługa kursora myszy i pewnych kombinacji klawiszowych, a to już wystarcza do komunikacji z otoczeniem. </a:t>
            </a:r>
          </a:p>
          <a:p>
            <a:r>
              <a:rPr lang="pl-PL" dirty="0" smtClean="0"/>
              <a:t>To rozwiązanie faktycznie ratuje tych ciężko poszkodowanych ludzi. Na stronie poświęconej temu urządzeniu można przeczytać przejmujące historie, pisane przez osoby używające systemu C.A.T. </a:t>
            </a:r>
          </a:p>
          <a:p>
            <a:endParaRPr lang="pl-PL" dirty="0"/>
          </a:p>
        </p:txBody>
      </p:sp>
      <p:pic>
        <p:nvPicPr>
          <p:cNvPr id="6146" name="Picture 2"/>
          <p:cNvPicPr>
            <a:picLocks noChangeAspect="1" noChangeArrowheads="1"/>
          </p:cNvPicPr>
          <p:nvPr/>
        </p:nvPicPr>
        <p:blipFill>
          <a:blip r:embed="rId2"/>
          <a:srcRect/>
          <a:stretch>
            <a:fillRect/>
          </a:stretch>
        </p:blipFill>
        <p:spPr bwMode="auto">
          <a:xfrm>
            <a:off x="3357554" y="4357694"/>
            <a:ext cx="2845809" cy="214314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5"/>
          <p:cNvSpPr/>
          <p:nvPr/>
        </p:nvSpPr>
        <p:spPr>
          <a:xfrm>
            <a:off x="500034" y="500042"/>
            <a:ext cx="3560591" cy="923330"/>
          </a:xfrm>
          <a:prstGeom prst="rect">
            <a:avLst/>
          </a:prstGeom>
          <a:noFill/>
        </p:spPr>
        <p:txBody>
          <a:bodyPr wrap="none" lIns="91440" tIns="45720" rIns="91440" bIns="45720">
            <a:spAutoFit/>
          </a:bodyPr>
          <a:lstStyle/>
          <a:p>
            <a:pPr algn="ctr"/>
            <a:r>
              <a:rPr lang="pl-PL"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a:t>
            </a:r>
            <a:r>
              <a:rPr lang="pl-PL"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hlinkClick r:id="rId2" action="ppaction://hlinksldjump"/>
              </a:rPr>
              <a:t>Aspekt</a:t>
            </a:r>
            <a:r>
              <a:rPr lang="pl-PL"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 1</a:t>
            </a:r>
            <a:endParaRPr lang="pl-PL"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7" name="Prostokąt 6"/>
          <p:cNvSpPr/>
          <p:nvPr/>
        </p:nvSpPr>
        <p:spPr>
          <a:xfrm>
            <a:off x="428596" y="1357298"/>
            <a:ext cx="3560591" cy="923330"/>
          </a:xfrm>
          <a:prstGeom prst="rect">
            <a:avLst/>
          </a:prstGeom>
          <a:noFill/>
        </p:spPr>
        <p:txBody>
          <a:bodyPr wrap="none" lIns="91440" tIns="45720" rIns="91440" bIns="45720">
            <a:spAutoFit/>
          </a:bodyPr>
          <a:lstStyle/>
          <a:p>
            <a:pPr algn="ctr"/>
            <a:r>
              <a:rPr lang="pl-PL"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a:t>
            </a:r>
            <a:r>
              <a:rPr lang="pl-PL"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hlinkClick r:id="rId3" action="ppaction://hlinksldjump"/>
              </a:rPr>
              <a:t>Aspekt</a:t>
            </a:r>
            <a:r>
              <a:rPr lang="pl-PL"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 2</a:t>
            </a:r>
            <a:endParaRPr lang="pl-PL"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0"/>
            <a:ext cx="8229600" cy="4525963"/>
          </a:xfrm>
        </p:spPr>
        <p:txBody>
          <a:bodyPr>
            <a:normAutofit fontScale="55000" lnSpcReduction="20000"/>
          </a:bodyPr>
          <a:lstStyle/>
          <a:p>
            <a:r>
              <a:rPr lang="pl-PL" dirty="0" smtClean="0"/>
              <a:t>Są też inne rozwiązania dla osób mogących wykonywać jedynie ruchy oczami. W Wielkiej Brytanii już chyba rozpoczęto sprzedaż specjalnego komputera dla osób silnie niepełnosprawnych, który jest sterowany oczami. Kontrolę nad komputerem zapewnia kamera umieszczona w miejscu panelu dotykowego. Komputer </a:t>
            </a:r>
            <a:r>
              <a:rPr lang="pl-PL" dirty="0" err="1" smtClean="0"/>
              <a:t>Iriscom</a:t>
            </a:r>
            <a:r>
              <a:rPr lang="pl-PL" dirty="0" smtClean="0"/>
              <a:t> naśladuje ruch myszki dzięki obserwacji oczu użytkownika. Kursor na ekranie podąża za wzrokiem użytkownika, a tradycyjnemu kliknięciu ikony odpowiada zamruganie. Komputer może być używany nawet przez osoby, które nie kontrolują mrugania, gdyż aby "kliknąć" ikonę należy patrzeć w pewien ograniczony obszar ekranu. Dodatkowo komputer ma opcję wyświetlania na ekranie klawiatury, dzięki czemu użytkownik może wprowadzać do maszyny teksty. </a:t>
            </a:r>
          </a:p>
          <a:p>
            <a:r>
              <a:rPr lang="pl-PL" dirty="0" smtClean="0"/>
              <a:t>Na tym polu mamy również rodzime rozwiązania.</a:t>
            </a:r>
            <a:br>
              <a:rPr lang="pl-PL" dirty="0" smtClean="0"/>
            </a:br>
            <a:r>
              <a:rPr lang="pl-PL" dirty="0" smtClean="0"/>
              <a:t>Warszawski inżynier, Jan Pągowski, zbudował sprzęt pozwalający osobom całkowicie sparaliżowanym korzystać z komputera. Specjalnie zmodyfikowana klawiatura, duży, świetlisty ekran monitora i będąca w zestawie nietypowa, bo zainstalowana w okularach, mysz pozwala na surfowanie w sieci czy napisanie maila. Komputer obsługiwany jest ruchem brwi - steruje się w ten sposób okularową myszką. </a:t>
            </a:r>
          </a:p>
          <a:p>
            <a:r>
              <a:rPr lang="pl-PL" dirty="0" smtClean="0"/>
              <a:t>Pan J.Pągowski znany jest od 2001 roku, kiedy, w odpowiedzi na zamieszczony na łamach Gazety Wyborczej apel o pomoc dla Romana Baniewicza z Gniezna, skonstruował specjalny komputer umożliwiający porozumiewanie się ze światem sparaliżowanego mężczyzny jedynie przy pomocy dwóch powiek. </a:t>
            </a:r>
          </a:p>
          <a:p>
            <a:endParaRPr lang="pl-PL" dirty="0"/>
          </a:p>
        </p:txBody>
      </p:sp>
      <p:pic>
        <p:nvPicPr>
          <p:cNvPr id="7170" name="Picture 2"/>
          <p:cNvPicPr>
            <a:picLocks noChangeAspect="1" noChangeArrowheads="1"/>
          </p:cNvPicPr>
          <p:nvPr/>
        </p:nvPicPr>
        <p:blipFill>
          <a:blip r:embed="rId2"/>
          <a:srcRect/>
          <a:stretch>
            <a:fillRect/>
          </a:stretch>
        </p:blipFill>
        <p:spPr bwMode="auto">
          <a:xfrm>
            <a:off x="3714744" y="4214818"/>
            <a:ext cx="2845809" cy="2143140"/>
          </a:xfrm>
          <a:prstGeom prst="rect">
            <a:avLst/>
          </a:prstGeom>
          <a:noFill/>
          <a:ln w="9525">
            <a:noFill/>
            <a:miter lim="800000"/>
            <a:headEnd/>
            <a:tailEnd/>
          </a:ln>
          <a:effectLst/>
        </p:spPr>
      </p:pic>
      <p:pic>
        <p:nvPicPr>
          <p:cNvPr id="5" name="Picture 3">
            <a:hlinkClick r:id="rId3" action="ppaction://hlinksldjump"/>
          </p:cNvPr>
          <p:cNvPicPr>
            <a:picLocks noChangeAspect="1" noChangeArrowheads="1"/>
          </p:cNvPicPr>
          <p:nvPr/>
        </p:nvPicPr>
        <p:blipFill>
          <a:blip r:embed="rId4" cstate="print"/>
          <a:srcRect/>
          <a:stretch>
            <a:fillRect/>
          </a:stretch>
        </p:blipFill>
        <p:spPr bwMode="auto">
          <a:xfrm>
            <a:off x="0" y="6072206"/>
            <a:ext cx="755099" cy="78579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1071538" y="0"/>
            <a:ext cx="6215106" cy="3508653"/>
          </a:xfrm>
          <a:prstGeom prst="rect">
            <a:avLst/>
          </a:prstGeom>
        </p:spPr>
        <p:txBody>
          <a:bodyPr wrap="square">
            <a:spAutoFit/>
          </a:bodyPr>
          <a:lstStyle/>
          <a:p>
            <a:r>
              <a:rPr lang="pl-PL" sz="3200" dirty="0" smtClean="0">
                <a:solidFill>
                  <a:srgbClr val="C00000"/>
                </a:solidFill>
              </a:rPr>
              <a:t>Komputer jako interfejs</a:t>
            </a:r>
            <a:br>
              <a:rPr lang="pl-PL" sz="3200" dirty="0" smtClean="0">
                <a:solidFill>
                  <a:srgbClr val="C00000"/>
                </a:solidFill>
              </a:rPr>
            </a:br>
            <a:r>
              <a:rPr lang="pl-PL" sz="3200" dirty="0" smtClean="0">
                <a:solidFill>
                  <a:srgbClr val="C00000"/>
                </a:solidFill>
              </a:rPr>
              <a:t>(pomoc komputera w życiu niepełnosprawnego</a:t>
            </a:r>
            <a:r>
              <a:rPr lang="pl-PL" dirty="0" smtClean="0"/>
              <a:t>)</a:t>
            </a:r>
          </a:p>
          <a:p>
            <a:r>
              <a:rPr lang="pl-PL" dirty="0" smtClean="0"/>
              <a:t/>
            </a:r>
            <a:br>
              <a:rPr lang="pl-PL" dirty="0" smtClean="0"/>
            </a:br>
            <a:r>
              <a:rPr lang="pl-PL" dirty="0" smtClean="0"/>
              <a:t>Komputery mogą odegrać podwójną rolę w życiu człowieka niepełnosprawnego. Z jednej strony mogą spełniać funkcje, które wykorzystują normalnie zdrowi ludzie (możliwości obliczeniowe, tekstowe, graficzne). Z drugiej strony mogą pomagać w pokonywaniu kalectwa. </a:t>
            </a:r>
            <a:endParaRPr lang="pl-PL"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5174815" cy="1323439"/>
          </a:xfrm>
          <a:prstGeom prst="rect">
            <a:avLst/>
          </a:prstGeom>
          <a:noFill/>
        </p:spPr>
        <p:txBody>
          <a:bodyPr wrap="none" lIns="91440" tIns="45720" rIns="91440" bIns="45720">
            <a:spAutoFit/>
          </a:bodyPr>
          <a:lstStyle/>
          <a:p>
            <a:pPr algn="ctr"/>
            <a:r>
              <a:rPr lang="pl-PL" sz="4000"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hlinkClick r:id="rId2" action="ppaction://hlinksldjump"/>
              </a:rPr>
              <a:t>1)Środki</a:t>
            </a:r>
            <a:r>
              <a:rPr lang="pl-PL" sz="40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hlinkClick r:id="rId2" action="ppaction://hlinksldjump"/>
              </a:rPr>
              <a:t> </a:t>
            </a:r>
            <a:r>
              <a:rPr lang="pl-PL" sz="4000"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hlinkClick r:id="rId2" action="ppaction://hlinksldjump"/>
              </a:rPr>
              <a:t>ułatwiające</a:t>
            </a:r>
          </a:p>
          <a:p>
            <a:pPr algn="ctr"/>
            <a:r>
              <a:rPr lang="pl-PL" sz="400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hlinkClick r:id="rId2" action="ppaction://hlinksldjump"/>
              </a:rPr>
              <a:t>Poruszanie się</a:t>
            </a:r>
            <a:endParaRPr lang="pl-PL" sz="4000"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5" name="Prostokąt 4"/>
          <p:cNvSpPr/>
          <p:nvPr/>
        </p:nvSpPr>
        <p:spPr>
          <a:xfrm>
            <a:off x="0" y="1285860"/>
            <a:ext cx="5331908" cy="1323439"/>
          </a:xfrm>
          <a:prstGeom prst="rect">
            <a:avLst/>
          </a:prstGeom>
          <a:noFill/>
        </p:spPr>
        <p:txBody>
          <a:bodyPr wrap="none" lIns="91440" tIns="45720" rIns="91440" bIns="45720">
            <a:spAutoFit/>
          </a:bodyPr>
          <a:lstStyle/>
          <a:p>
            <a:pPr algn="ctr"/>
            <a:r>
              <a:rPr lang="pl-PL" sz="4000"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hlinkClick r:id="rId3" action="ppaction://hlinksldjump"/>
              </a:rPr>
              <a:t>2)Środki ułatwiające </a:t>
            </a:r>
          </a:p>
          <a:p>
            <a:pPr algn="ctr"/>
            <a:r>
              <a:rPr lang="pl-PL" sz="400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hlinkClick r:id="rId3" action="ppaction://hlinksldjump"/>
              </a:rPr>
              <a:t>nauczanie</a:t>
            </a:r>
            <a:endParaRPr lang="pl-PL" sz="4000"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6" name="Prostokąt 5"/>
          <p:cNvSpPr/>
          <p:nvPr/>
        </p:nvSpPr>
        <p:spPr>
          <a:xfrm>
            <a:off x="0" y="2500306"/>
            <a:ext cx="6130204" cy="1323439"/>
          </a:xfrm>
          <a:prstGeom prst="rect">
            <a:avLst/>
          </a:prstGeom>
          <a:noFill/>
        </p:spPr>
        <p:txBody>
          <a:bodyPr wrap="none" lIns="91440" tIns="45720" rIns="91440" bIns="45720">
            <a:spAutoFit/>
          </a:bodyPr>
          <a:lstStyle/>
          <a:p>
            <a:pPr algn="ctr"/>
            <a:r>
              <a:rPr lang="pl-PL" sz="40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hlinkClick r:id="rId4" action="ppaction://hlinksldjump"/>
              </a:rPr>
              <a:t>3)Kontrola domowych</a:t>
            </a:r>
          </a:p>
          <a:p>
            <a:pPr algn="ctr"/>
            <a:r>
              <a:rPr lang="pl-PL" sz="40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hlinkClick r:id="rId4" action="ppaction://hlinksldjump"/>
              </a:rPr>
              <a:t>Urządzeń elektrycznych</a:t>
            </a:r>
            <a:endParaRPr lang="pl-PL" sz="40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pic>
        <p:nvPicPr>
          <p:cNvPr id="7" name="Picture 3">
            <a:hlinkClick r:id="rId5" action="ppaction://hlinksldjump"/>
          </p:cNvPr>
          <p:cNvPicPr>
            <a:picLocks noChangeAspect="1" noChangeArrowheads="1"/>
          </p:cNvPicPr>
          <p:nvPr/>
        </p:nvPicPr>
        <p:blipFill>
          <a:blip r:embed="rId6" cstate="print"/>
          <a:srcRect/>
          <a:stretch>
            <a:fillRect/>
          </a:stretch>
        </p:blipFill>
        <p:spPr bwMode="auto">
          <a:xfrm>
            <a:off x="0" y="6072206"/>
            <a:ext cx="755099" cy="78579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Inżynierowie </a:t>
            </a:r>
            <a:r>
              <a:rPr lang="pl-PL" dirty="0" err="1" smtClean="0"/>
              <a:t>konstrują</a:t>
            </a:r>
            <a:r>
              <a:rPr lang="pl-PL" dirty="0" smtClean="0"/>
              <a:t> komputerowe wózki inwalidzkie umożliwiające wchodzenie po schodach, sięganie wysoko położonych przedmiotów, rozmowę na tej samej wysokości wzroku.</a:t>
            </a:r>
            <a:br>
              <a:rPr lang="pl-PL" dirty="0" smtClean="0"/>
            </a:br>
            <a:r>
              <a:rPr lang="pl-PL" dirty="0" smtClean="0">
                <a:hlinkClick r:id="rId2"/>
              </a:rPr>
              <a:t>"Chodzenie" po schodach</a:t>
            </a:r>
            <a:r>
              <a:rPr lang="pl-PL" dirty="0" smtClean="0"/>
              <a:t> </a:t>
            </a:r>
            <a:r>
              <a:rPr lang="pl-PL" dirty="0" smtClean="0">
                <a:hlinkClick r:id="rId3"/>
              </a:rPr>
              <a:t>(lokalna kopia)</a:t>
            </a:r>
            <a:r>
              <a:rPr lang="pl-PL" dirty="0" smtClean="0"/>
              <a:t/>
            </a:r>
            <a:br>
              <a:rPr lang="pl-PL" dirty="0" smtClean="0"/>
            </a:br>
            <a:r>
              <a:rPr lang="pl-PL" dirty="0" smtClean="0">
                <a:hlinkClick r:id="rId4"/>
              </a:rPr>
              <a:t>Balansowanie</a:t>
            </a:r>
            <a:r>
              <a:rPr lang="pl-PL" dirty="0" smtClean="0"/>
              <a:t> </a:t>
            </a:r>
            <a:r>
              <a:rPr lang="pl-PL" dirty="0" smtClean="0">
                <a:hlinkClick r:id="rId5"/>
              </a:rPr>
              <a:t>(lokalna kopia)</a:t>
            </a:r>
            <a:endParaRPr lang="pl-PL" dirty="0"/>
          </a:p>
        </p:txBody>
      </p:sp>
      <p:pic>
        <p:nvPicPr>
          <p:cNvPr id="4" name="Picture 3">
            <a:hlinkClick r:id="rId6" action="ppaction://hlinksldjump"/>
          </p:cNvPr>
          <p:cNvPicPr>
            <a:picLocks noChangeAspect="1" noChangeArrowheads="1"/>
          </p:cNvPicPr>
          <p:nvPr/>
        </p:nvPicPr>
        <p:blipFill>
          <a:blip r:embed="rId7" cstate="print"/>
          <a:srcRect/>
          <a:stretch>
            <a:fillRect/>
          </a:stretch>
        </p:blipFill>
        <p:spPr bwMode="auto">
          <a:xfrm>
            <a:off x="0" y="6040272"/>
            <a:ext cx="785786" cy="81772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W przedmiotach takich jak chemia czy fizyka, niepełnosprawny może nie być w stanie samemu przeprowadzić doświadczenia. Tutaj komputer umożliwia manipulowanie, rozwijanie zadania, sprawdzanie koncepcji, wykonywanie rysunków w sposób najbardziej przystępny dla nauczanego, ale bez koniecznej normalnie sprawności manualnej.</a:t>
            </a:r>
            <a:endParaRPr lang="pl-PL" dirty="0"/>
          </a:p>
        </p:txBody>
      </p:sp>
      <p:pic>
        <p:nvPicPr>
          <p:cNvPr id="4" name="Picture 3">
            <a:hlinkClick r:id="rId2" action="ppaction://hlinksldjump"/>
          </p:cNvPr>
          <p:cNvPicPr>
            <a:picLocks noChangeAspect="1" noChangeArrowheads="1"/>
          </p:cNvPicPr>
          <p:nvPr/>
        </p:nvPicPr>
        <p:blipFill>
          <a:blip r:embed="rId3" cstate="print"/>
          <a:srcRect/>
          <a:stretch>
            <a:fillRect/>
          </a:stretch>
        </p:blipFill>
        <p:spPr bwMode="auto">
          <a:xfrm>
            <a:off x="0" y="6040272"/>
            <a:ext cx="785786" cy="81772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0"/>
            <a:ext cx="8229600" cy="4525963"/>
          </a:xfrm>
        </p:spPr>
        <p:txBody>
          <a:bodyPr>
            <a:normAutofit lnSpcReduction="10000"/>
          </a:bodyPr>
          <a:lstStyle/>
          <a:p>
            <a:r>
              <a:rPr lang="pl-PL" dirty="0" smtClean="0"/>
              <a:t>Dla osoby o znacznej niesprawności ruchowej podstawowym kryterium samodzielności jest sprawne funkcjonowanie w otoczeniu domowym. Istnieją aplikacje umożliwiające następujące funkcje: włączanie i wyłączanie światła, zdalne używanie telefonu, radia, magnetofonu, telewizora, magnetowidu, otwieranie i zamykanie drzwi, żaluzji i zasłon, używanie domofonu z zamkiem elektrycznym, regulacja elektrycznie sterowanego łóżka.</a:t>
            </a:r>
            <a:endParaRPr lang="pl-PL" dirty="0"/>
          </a:p>
        </p:txBody>
      </p:sp>
      <p:pic>
        <p:nvPicPr>
          <p:cNvPr id="8194" name="Picture 2"/>
          <p:cNvPicPr>
            <a:picLocks noChangeAspect="1" noChangeArrowheads="1"/>
          </p:cNvPicPr>
          <p:nvPr/>
        </p:nvPicPr>
        <p:blipFill>
          <a:blip r:embed="rId2"/>
          <a:srcRect/>
          <a:stretch>
            <a:fillRect/>
          </a:stretch>
        </p:blipFill>
        <p:spPr bwMode="auto">
          <a:xfrm>
            <a:off x="928662" y="4214817"/>
            <a:ext cx="2500330" cy="1882601"/>
          </a:xfrm>
          <a:prstGeom prst="rect">
            <a:avLst/>
          </a:prstGeom>
          <a:noFill/>
          <a:ln w="9525">
            <a:noFill/>
            <a:miter lim="800000"/>
            <a:headEnd/>
            <a:tailEnd/>
          </a:ln>
          <a:effectLst/>
        </p:spPr>
      </p:pic>
      <p:pic>
        <p:nvPicPr>
          <p:cNvPr id="8196" name="Picture 4"/>
          <p:cNvPicPr>
            <a:picLocks noChangeAspect="1" noChangeArrowheads="1"/>
          </p:cNvPicPr>
          <p:nvPr/>
        </p:nvPicPr>
        <p:blipFill>
          <a:blip r:embed="rId3"/>
          <a:srcRect/>
          <a:stretch>
            <a:fillRect/>
          </a:stretch>
        </p:blipFill>
        <p:spPr bwMode="auto">
          <a:xfrm>
            <a:off x="4572000" y="4071942"/>
            <a:ext cx="3036115" cy="2286016"/>
          </a:xfrm>
          <a:prstGeom prst="rect">
            <a:avLst/>
          </a:prstGeom>
          <a:noFill/>
          <a:ln w="9525">
            <a:noFill/>
            <a:miter lim="800000"/>
            <a:headEnd/>
            <a:tailEnd/>
          </a:ln>
          <a:effectLst/>
        </p:spPr>
      </p:pic>
      <p:pic>
        <p:nvPicPr>
          <p:cNvPr id="7" name="Picture 3">
            <a:hlinkClick r:id="rId4" action="ppaction://hlinksldjump"/>
          </p:cNvPr>
          <p:cNvPicPr>
            <a:picLocks noChangeAspect="1" noChangeArrowheads="1"/>
          </p:cNvPicPr>
          <p:nvPr/>
        </p:nvPicPr>
        <p:blipFill>
          <a:blip r:embed="rId5" cstate="print"/>
          <a:srcRect/>
          <a:stretch>
            <a:fillRect/>
          </a:stretch>
        </p:blipFill>
        <p:spPr bwMode="auto">
          <a:xfrm>
            <a:off x="0" y="6040272"/>
            <a:ext cx="785786" cy="81772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1643042" y="1428736"/>
            <a:ext cx="5075428" cy="923330"/>
          </a:xfrm>
          <a:prstGeom prst="rect">
            <a:avLst/>
          </a:prstGeom>
          <a:noFill/>
        </p:spPr>
        <p:txBody>
          <a:bodyPr wrap="none" lIns="91440" tIns="45720" rIns="91440" bIns="45720">
            <a:spAutoFit/>
          </a:bodyPr>
          <a:lstStyle/>
          <a:p>
            <a:pPr algn="ctr"/>
            <a:r>
              <a:rPr lang="pl-PL"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Tomasz Barcik</a:t>
            </a:r>
            <a:endParaRPr lang="pl-PL"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5" name="Prostokąt 4"/>
          <p:cNvSpPr/>
          <p:nvPr/>
        </p:nvSpPr>
        <p:spPr>
          <a:xfrm>
            <a:off x="1571604" y="3357562"/>
            <a:ext cx="6062878"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l-PL"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Sylwester </a:t>
            </a:r>
            <a:r>
              <a:rPr lang="pl-PL" sz="54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Wojtyra</a:t>
            </a:r>
            <a:endParaRPr lang="pl-PL"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571536" y="0"/>
            <a:ext cx="7108318" cy="1754326"/>
          </a:xfrm>
          <a:prstGeom prst="rect">
            <a:avLst/>
          </a:prstGeom>
          <a:noFill/>
        </p:spPr>
        <p:txBody>
          <a:bodyPr wrap="square" lIns="91440" tIns="45720" rIns="91440" bIns="45720">
            <a:spAutoFit/>
          </a:bodyPr>
          <a:lstStyle/>
          <a:p>
            <a:pPr algn="ctr"/>
            <a:r>
              <a:rPr lang="pl-PL" sz="36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hlinkClick r:id="rId2" action="ppaction://hlinksldjump"/>
              </a:rPr>
              <a:t>1)Osoby ze znacznym </a:t>
            </a:r>
          </a:p>
          <a:p>
            <a:pPr algn="ctr"/>
            <a:r>
              <a:rPr lang="pl-PL" sz="36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hlinkClick r:id="rId2" action="ppaction://hlinksldjump"/>
              </a:rPr>
              <a:t>Upośledzeniem ruchów</a:t>
            </a:r>
          </a:p>
          <a:p>
            <a:pPr algn="ctr"/>
            <a:r>
              <a:rPr lang="pl-PL" sz="36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hlinkClick r:id="rId2" action="ppaction://hlinksldjump"/>
              </a:rPr>
              <a:t>rękoma</a:t>
            </a:r>
            <a:endParaRPr lang="pl-PL" sz="36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5" name="Prostokąt 4"/>
          <p:cNvSpPr/>
          <p:nvPr/>
        </p:nvSpPr>
        <p:spPr>
          <a:xfrm>
            <a:off x="357158" y="1643050"/>
            <a:ext cx="5109091" cy="707886"/>
          </a:xfrm>
          <a:prstGeom prst="rect">
            <a:avLst/>
          </a:prstGeom>
          <a:noFill/>
        </p:spPr>
        <p:txBody>
          <a:bodyPr wrap="none" lIns="91440" tIns="45720" rIns="91440" bIns="45720">
            <a:spAutoFit/>
          </a:bodyPr>
          <a:lstStyle/>
          <a:p>
            <a:pPr algn="ctr"/>
            <a:r>
              <a:rPr lang="pl-PL" sz="40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hlinkClick r:id="rId3" action="ppaction://hlinksldjump"/>
              </a:rPr>
              <a:t>2)Osoby niewidome</a:t>
            </a:r>
            <a:endParaRPr lang="pl-PL" sz="40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pic>
        <p:nvPicPr>
          <p:cNvPr id="6" name="Picture 3">
            <a:hlinkClick r:id="rId4" action="ppaction://hlinksldjump"/>
          </p:cNvPr>
          <p:cNvPicPr>
            <a:picLocks noChangeAspect="1" noChangeArrowheads="1"/>
          </p:cNvPicPr>
          <p:nvPr/>
        </p:nvPicPr>
        <p:blipFill>
          <a:blip r:embed="rId5" cstate="print"/>
          <a:srcRect/>
          <a:stretch>
            <a:fillRect/>
          </a:stretch>
        </p:blipFill>
        <p:spPr bwMode="auto">
          <a:xfrm>
            <a:off x="0" y="6040272"/>
            <a:ext cx="785786" cy="817728"/>
          </a:xfrm>
          <a:prstGeom prst="rect">
            <a:avLst/>
          </a:prstGeom>
          <a:noFill/>
          <a:ln w="9525">
            <a:noFill/>
            <a:miter lim="800000"/>
            <a:headEnd/>
            <a:tailEnd/>
          </a:ln>
          <a:effectLst/>
        </p:spPr>
      </p:pic>
      <p:sp>
        <p:nvSpPr>
          <p:cNvPr id="7" name="Prostokąt 6"/>
          <p:cNvSpPr/>
          <p:nvPr/>
        </p:nvSpPr>
        <p:spPr>
          <a:xfrm>
            <a:off x="285720" y="2357430"/>
            <a:ext cx="4960012" cy="1323439"/>
          </a:xfrm>
          <a:prstGeom prst="rect">
            <a:avLst/>
          </a:prstGeom>
          <a:noFill/>
        </p:spPr>
        <p:txBody>
          <a:bodyPr wrap="none" lIns="91440" tIns="45720" rIns="91440" bIns="45720">
            <a:spAutoFit/>
          </a:bodyPr>
          <a:lstStyle/>
          <a:p>
            <a:pPr algn="ctr"/>
            <a:r>
              <a:rPr lang="pl-PL" sz="40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hlinkClick r:id="rId6" action="ppaction://hlinksldjump"/>
              </a:rPr>
              <a:t>3)Osoby całkowicie</a:t>
            </a:r>
          </a:p>
          <a:p>
            <a:pPr algn="ctr"/>
            <a:r>
              <a:rPr lang="pl-PL" sz="40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hlinkClick r:id="rId6" action="ppaction://hlinksldjump"/>
              </a:rPr>
              <a:t>sparaliżowane</a:t>
            </a:r>
            <a:endParaRPr lang="pl-PL" sz="40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1714480" y="0"/>
            <a:ext cx="5365571" cy="1754326"/>
          </a:xfrm>
          <a:prstGeom prst="rect">
            <a:avLst/>
          </a:prstGeom>
          <a:noFill/>
        </p:spPr>
        <p:txBody>
          <a:bodyPr wrap="none" lIns="91440" tIns="45720" rIns="91440" bIns="45720">
            <a:spAutoFit/>
          </a:bodyPr>
          <a:lstStyle/>
          <a:p>
            <a:pPr algn="ctr"/>
            <a:r>
              <a:rPr lang="pl-PL"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Typy urządzeń </a:t>
            </a:r>
          </a:p>
          <a:p>
            <a:pPr algn="ctr"/>
            <a:r>
              <a:rPr lang="pl-PL" sz="5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alternatywnych</a:t>
            </a:r>
            <a:endParaRPr lang="pl-PL"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5" name="Prostokąt 4"/>
          <p:cNvSpPr/>
          <p:nvPr/>
        </p:nvSpPr>
        <p:spPr>
          <a:xfrm>
            <a:off x="1928794" y="1928802"/>
            <a:ext cx="2143140" cy="646331"/>
          </a:xfrm>
          <a:prstGeom prst="rect">
            <a:avLst/>
          </a:prstGeom>
          <a:noFill/>
        </p:spPr>
        <p:txBody>
          <a:bodyPr wrap="square" lIns="91440" tIns="45720" rIns="91440" bIns="45720">
            <a:spAutoFit/>
          </a:bodyPr>
          <a:lstStyle/>
          <a:p>
            <a:pPr algn="ctr"/>
            <a:r>
              <a:rPr lang="pl-PL" sz="36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hlinkClick r:id="rId2" action="ppaction://hlinksldjump"/>
              </a:rPr>
              <a:t>1)Mysz</a:t>
            </a:r>
            <a:endParaRPr lang="pl-PL" sz="36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6" name="Prostokąt 5"/>
          <p:cNvSpPr/>
          <p:nvPr/>
        </p:nvSpPr>
        <p:spPr>
          <a:xfrm>
            <a:off x="1142976" y="2643182"/>
            <a:ext cx="6215106" cy="646331"/>
          </a:xfrm>
          <a:prstGeom prst="rect">
            <a:avLst/>
          </a:prstGeom>
          <a:noFill/>
        </p:spPr>
        <p:txBody>
          <a:bodyPr wrap="square" lIns="91440" tIns="45720" rIns="91440" bIns="45720">
            <a:spAutoFit/>
          </a:bodyPr>
          <a:lstStyle/>
          <a:p>
            <a:pPr algn="ctr"/>
            <a:r>
              <a:rPr lang="pl-PL" sz="36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hlinkClick r:id="rId3" action="ppaction://hlinksldjump"/>
              </a:rPr>
              <a:t>2)Sterownie ustami</a:t>
            </a:r>
            <a:endParaRPr lang="pl-PL" sz="36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7" name="Prostokąt 6"/>
          <p:cNvSpPr/>
          <p:nvPr/>
        </p:nvSpPr>
        <p:spPr>
          <a:xfrm>
            <a:off x="2143108" y="3286124"/>
            <a:ext cx="5370381" cy="1200329"/>
          </a:xfrm>
          <a:prstGeom prst="rect">
            <a:avLst/>
          </a:prstGeom>
          <a:noFill/>
        </p:spPr>
        <p:txBody>
          <a:bodyPr wrap="none" lIns="91440" tIns="45720" rIns="91440" bIns="45720">
            <a:spAutoFit/>
          </a:bodyPr>
          <a:lstStyle/>
          <a:p>
            <a:pPr algn="ctr"/>
            <a:r>
              <a:rPr lang="pl-PL" sz="36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hlinkClick r:id="rId4" action="ppaction://hlinksldjump"/>
              </a:rPr>
              <a:t>3)Urządzenie śledzące </a:t>
            </a:r>
            <a:endParaRPr lang="pl-PL" sz="36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hlinkClick r:id="rId4" action="ppaction://hlinksldjump"/>
            </a:endParaRPr>
          </a:p>
          <a:p>
            <a:pPr algn="ctr"/>
            <a:r>
              <a:rPr lang="pl-PL" sz="36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hlinkClick r:id="rId4" action="ppaction://hlinksldjump"/>
              </a:rPr>
              <a:t>r</a:t>
            </a:r>
            <a:r>
              <a:rPr lang="pl-PL" sz="36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hlinkClick r:id="rId4" action="ppaction://hlinksldjump"/>
              </a:rPr>
              <a:t>uch głowy</a:t>
            </a:r>
            <a:endParaRPr lang="pl-PL" sz="36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8" name="Prostokąt 7"/>
          <p:cNvSpPr/>
          <p:nvPr/>
        </p:nvSpPr>
        <p:spPr>
          <a:xfrm>
            <a:off x="2071670" y="4429132"/>
            <a:ext cx="3703258" cy="1200329"/>
          </a:xfrm>
          <a:prstGeom prst="rect">
            <a:avLst/>
          </a:prstGeom>
          <a:noFill/>
        </p:spPr>
        <p:txBody>
          <a:bodyPr wrap="none" lIns="91440" tIns="45720" rIns="91440" bIns="45720">
            <a:spAutoFit/>
          </a:bodyPr>
          <a:lstStyle/>
          <a:p>
            <a:pPr algn="ctr"/>
            <a:r>
              <a:rPr lang="pl-PL" sz="36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hlinkClick r:id="rId5" action="ppaction://hlinksldjump"/>
              </a:rPr>
              <a:t>4)Alternatywne </a:t>
            </a:r>
          </a:p>
          <a:p>
            <a:pPr algn="ctr"/>
            <a:r>
              <a:rPr lang="pl-PL" sz="36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hlinkClick r:id="rId5" action="ppaction://hlinksldjump"/>
              </a:rPr>
              <a:t>klawiatury</a:t>
            </a:r>
            <a:endParaRPr lang="pl-PL" sz="36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pic>
        <p:nvPicPr>
          <p:cNvPr id="9" name="Picture 3">
            <a:hlinkClick r:id="rId6" action="ppaction://hlinksldjump"/>
          </p:cNvPr>
          <p:cNvPicPr>
            <a:picLocks noChangeAspect="1" noChangeArrowheads="1"/>
          </p:cNvPicPr>
          <p:nvPr/>
        </p:nvPicPr>
        <p:blipFill>
          <a:blip r:embed="rId7" cstate="print"/>
          <a:srcRect/>
          <a:stretch>
            <a:fillRect/>
          </a:stretch>
        </p:blipFill>
        <p:spPr bwMode="auto">
          <a:xfrm>
            <a:off x="0" y="6040272"/>
            <a:ext cx="785786" cy="81772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214290"/>
            <a:ext cx="6599885" cy="923330"/>
          </a:xfrm>
          <a:prstGeom prst="rect">
            <a:avLst/>
          </a:prstGeom>
          <a:noFill/>
        </p:spPr>
        <p:txBody>
          <a:bodyPr wrap="none" lIns="91440" tIns="45720" rIns="91440" bIns="45720">
            <a:spAutoFit/>
          </a:bodyPr>
          <a:lstStyle/>
          <a:p>
            <a:pPr algn="ctr"/>
            <a:r>
              <a:rPr lang="pl-PL"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hlinkClick r:id="rId2" action="ppaction://hlinksldjump"/>
              </a:rPr>
              <a:t>1)Syntezator mowy</a:t>
            </a:r>
            <a:endParaRPr lang="pl-PL"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5" name="Prostokąt 4"/>
          <p:cNvSpPr/>
          <p:nvPr/>
        </p:nvSpPr>
        <p:spPr>
          <a:xfrm>
            <a:off x="0" y="1142984"/>
            <a:ext cx="5492209" cy="923330"/>
          </a:xfrm>
          <a:prstGeom prst="rect">
            <a:avLst/>
          </a:prstGeom>
          <a:noFill/>
        </p:spPr>
        <p:txBody>
          <a:bodyPr wrap="none" lIns="91440" tIns="45720" rIns="91440" bIns="45720">
            <a:spAutoFit/>
          </a:bodyPr>
          <a:lstStyle/>
          <a:p>
            <a:pPr algn="ctr"/>
            <a:r>
              <a:rPr lang="pl-PL"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hlinkClick r:id="rId3" action="ppaction://hlinksldjump"/>
              </a:rPr>
              <a:t>2)Język </a:t>
            </a:r>
            <a:r>
              <a:rPr lang="pl-PL" sz="5400" b="1" cap="none" spc="0" dirty="0" err="1"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hlinkClick r:id="rId3" action="ppaction://hlinksldjump"/>
              </a:rPr>
              <a:t>Braille’a</a:t>
            </a:r>
            <a:endParaRPr lang="pl-PL"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6" name="Prostokąt 5"/>
          <p:cNvSpPr/>
          <p:nvPr/>
        </p:nvSpPr>
        <p:spPr>
          <a:xfrm>
            <a:off x="0" y="2000240"/>
            <a:ext cx="5864106" cy="1754326"/>
          </a:xfrm>
          <a:prstGeom prst="rect">
            <a:avLst/>
          </a:prstGeom>
          <a:noFill/>
        </p:spPr>
        <p:txBody>
          <a:bodyPr wrap="none" lIns="91440" tIns="45720" rIns="91440" bIns="45720">
            <a:spAutoFit/>
          </a:bodyPr>
          <a:lstStyle/>
          <a:p>
            <a:pPr algn="ctr"/>
            <a:r>
              <a:rPr lang="pl-PL" sz="5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hlinkClick r:id="rId4" action="ppaction://hlinksldjump"/>
              </a:rPr>
              <a:t>3)Odpowiednie </a:t>
            </a:r>
          </a:p>
          <a:p>
            <a:pPr algn="ctr"/>
            <a:r>
              <a:rPr lang="pl-PL"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hlinkClick r:id="rId4" action="ppaction://hlinksldjump"/>
              </a:rPr>
              <a:t>oprogramowanie</a:t>
            </a:r>
            <a:endParaRPr lang="pl-PL"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pic>
        <p:nvPicPr>
          <p:cNvPr id="7" name="Picture 3">
            <a:hlinkClick r:id="rId5" action="ppaction://hlinksldjump"/>
          </p:cNvPr>
          <p:cNvPicPr>
            <a:picLocks noChangeAspect="1" noChangeArrowheads="1"/>
          </p:cNvPicPr>
          <p:nvPr/>
        </p:nvPicPr>
        <p:blipFill>
          <a:blip r:embed="rId6" cstate="print"/>
          <a:srcRect/>
          <a:stretch>
            <a:fillRect/>
          </a:stretch>
        </p:blipFill>
        <p:spPr bwMode="auto">
          <a:xfrm>
            <a:off x="0" y="6040272"/>
            <a:ext cx="785786" cy="81772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357158" y="2285992"/>
            <a:ext cx="8001056" cy="3811583"/>
          </a:xfrm>
        </p:spPr>
        <p:txBody>
          <a:bodyPr>
            <a:normAutofit fontScale="77500" lnSpcReduction="20000"/>
          </a:bodyPr>
          <a:lstStyle/>
          <a:p>
            <a:r>
              <a:rPr lang="pl-PL" dirty="0" smtClean="0"/>
              <a:t>Dla osób niepełnosprawnych manualnie, podstawowe urządzenia umożliwiające pracę z komputerem (klawiatura, mysz), stanowią nierzadko barierę nie do pokonania, uniemożliwiającą komunikowanie się z komputerem.</a:t>
            </a:r>
          </a:p>
          <a:p>
            <a:r>
              <a:rPr lang="pl-PL" dirty="0" smtClean="0"/>
              <a:t>W zależności od stopnia upośledzenia koordynacji ruchów lub na skutek całkowitego braku możliwości poruszania rękoma, osoby niepełnosprawne nie są w stanie używać zwykłych, znanych każdemu urządzeń.</a:t>
            </a:r>
          </a:p>
          <a:p>
            <a:r>
              <a:rPr lang="pl-PL" dirty="0" smtClean="0"/>
              <a:t>Dla takich osób istnieją jednak rozwiązania - alternatywne urządzenia, zastępujące tradycyjną mysz czy klawiaturę. Dzięki nim niepełnosprawny użytkownik może posługiwać się komputerem, wykorzystując oferowane przezeń możliwości.</a:t>
            </a:r>
          </a:p>
          <a:p>
            <a:endParaRPr lang="pl-PL" dirty="0"/>
          </a:p>
        </p:txBody>
      </p:sp>
      <p:sp>
        <p:nvSpPr>
          <p:cNvPr id="6" name="Prostokąt 5"/>
          <p:cNvSpPr/>
          <p:nvPr/>
        </p:nvSpPr>
        <p:spPr>
          <a:xfrm>
            <a:off x="357158" y="214290"/>
            <a:ext cx="8440131" cy="1754326"/>
          </a:xfrm>
          <a:prstGeom prst="rect">
            <a:avLst/>
          </a:prstGeom>
          <a:noFill/>
        </p:spPr>
        <p:txBody>
          <a:bodyPr wrap="none" lIns="91440" tIns="45720" rIns="91440" bIns="45720">
            <a:spAutoFit/>
          </a:bodyPr>
          <a:lstStyle/>
          <a:p>
            <a:pPr algn="ctr"/>
            <a:r>
              <a:rPr lang="pl-PL"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Osoby niepełnosprawne </a:t>
            </a:r>
            <a:endParaRPr lang="pl-PL" sz="54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a:p>
            <a:pPr algn="ctr"/>
            <a:r>
              <a:rPr lang="pl-PL"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ruchowo</a:t>
            </a:r>
            <a:endParaRPr lang="pl-PL"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28596" y="1714488"/>
            <a:ext cx="7758138" cy="3721299"/>
          </a:xfrm>
        </p:spPr>
        <p:txBody>
          <a:bodyPr>
            <a:normAutofit lnSpcReduction="10000"/>
          </a:bodyPr>
          <a:lstStyle/>
          <a:p>
            <a:r>
              <a:rPr lang="pl-PL" dirty="0" smtClean="0"/>
              <a:t>Powstały również rozwiązania dla osób niewidomych lub niedowidzących - zarówno rozmaite programy, dzięki którym można sterować komputerem za pomocą głosu, jak i urządzenia pozwalające na komunikację między komputerem a użytkownikiem w alfabecie Braille'a lub Morse'a.</a:t>
            </a:r>
            <a:br>
              <a:rPr lang="pl-PL" dirty="0" smtClean="0"/>
            </a:br>
            <a:r>
              <a:rPr lang="pl-PL" dirty="0" smtClean="0"/>
              <a:t>O tym wszystkim dowiesz się dalej. </a:t>
            </a:r>
            <a:endParaRPr lang="pl-PL" dirty="0"/>
          </a:p>
        </p:txBody>
      </p:sp>
      <p:sp>
        <p:nvSpPr>
          <p:cNvPr id="4" name="Prostokąt 3"/>
          <p:cNvSpPr/>
          <p:nvPr/>
        </p:nvSpPr>
        <p:spPr>
          <a:xfrm>
            <a:off x="1071538" y="214290"/>
            <a:ext cx="6167074" cy="923330"/>
          </a:xfrm>
          <a:prstGeom prst="rect">
            <a:avLst/>
          </a:prstGeom>
          <a:noFill/>
        </p:spPr>
        <p:txBody>
          <a:bodyPr wrap="none" lIns="91440" tIns="45720" rIns="91440" bIns="45720">
            <a:spAutoFit/>
          </a:bodyPr>
          <a:lstStyle/>
          <a:p>
            <a:pPr algn="ctr"/>
            <a:r>
              <a:rPr lang="pl-PL"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Osoby niewidome</a:t>
            </a:r>
            <a:endParaRPr lang="pl-PL"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77500" lnSpcReduction="20000"/>
          </a:bodyPr>
          <a:lstStyle/>
          <a:p>
            <a:r>
              <a:rPr lang="pl-PL" dirty="0" smtClean="0"/>
              <a:t>Proste, aczkolwiek bardzo użyteczne rozwiązania, ułatwiające obsługę komputera, są obecnie wbudowywane w system operacyjny. Windows XP na przykład daje możliwość: </a:t>
            </a:r>
          </a:p>
          <a:p>
            <a:r>
              <a:rPr lang="pl-PL" dirty="0" smtClean="0"/>
              <a:t>zastosowania chociażby opcji "Klawiszy trwałych" (dzięki temu można wykorzystać całą funkcjonalność klawiatury posługując się jednym palcem) lub zmniejszenia częstotliwości powtarzania znaków, czy ustalenia większej odporności na przypadkowe naciśnięcia klawiszy </a:t>
            </a:r>
          </a:p>
          <a:p>
            <a:r>
              <a:rPr lang="pl-PL" dirty="0" smtClean="0"/>
              <a:t>emulacji ruchów myszy za pomocą klawiszy strzałek, </a:t>
            </a:r>
          </a:p>
          <a:p>
            <a:r>
              <a:rPr lang="pl-PL" dirty="0" smtClean="0"/>
              <a:t>generowania ostrzeżeń wizualnych wraz z dźwiękowymi, </a:t>
            </a:r>
          </a:p>
          <a:p>
            <a:r>
              <a:rPr lang="pl-PL" dirty="0" smtClean="0"/>
              <a:t>ustawienia wyraźnie widocznych kursorów lub schematu kolorów o dużym kontraście, ułatwiającego czytanie. </a:t>
            </a:r>
          </a:p>
          <a:p>
            <a:endParaRPr lang="pl-PL" dirty="0"/>
          </a:p>
        </p:txBody>
      </p:sp>
      <p:sp>
        <p:nvSpPr>
          <p:cNvPr id="4" name="Prostokąt 3"/>
          <p:cNvSpPr/>
          <p:nvPr/>
        </p:nvSpPr>
        <p:spPr>
          <a:xfrm>
            <a:off x="1928794" y="0"/>
            <a:ext cx="4572000" cy="1200329"/>
          </a:xfrm>
          <a:prstGeom prst="rect">
            <a:avLst/>
          </a:prstGeom>
        </p:spPr>
        <p:txBody>
          <a:bodyPr>
            <a:spAutoFit/>
          </a:bodyPr>
          <a:lstStyle/>
          <a:p>
            <a:r>
              <a:rPr lang="pl-PL" dirty="0" smtClean="0"/>
              <a:t>                    1</a:t>
            </a:r>
            <a:br>
              <a:rPr lang="pl-PL" dirty="0" smtClean="0"/>
            </a:br>
            <a:r>
              <a:rPr lang="pl-PL" dirty="0" smtClean="0">
                <a:solidFill>
                  <a:srgbClr val="C00000"/>
                </a:solidFill>
              </a:rPr>
              <a:t>osoby z niedużymi niesprawnościami ruchowymi,</a:t>
            </a:r>
            <a:br>
              <a:rPr lang="pl-PL" dirty="0" smtClean="0">
                <a:solidFill>
                  <a:srgbClr val="C00000"/>
                </a:solidFill>
              </a:rPr>
            </a:br>
            <a:r>
              <a:rPr lang="pl-PL" dirty="0" smtClean="0">
                <a:solidFill>
                  <a:srgbClr val="C00000"/>
                </a:solidFill>
              </a:rPr>
              <a:t>lekko niedowidzące lub niedosłyszące </a:t>
            </a:r>
            <a:endParaRPr lang="pl-PL" dirty="0">
              <a:solidFill>
                <a:srgbClr val="C0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357222" y="1571612"/>
            <a:ext cx="6257940" cy="3435547"/>
          </a:xfrm>
        </p:spPr>
        <p:txBody>
          <a:bodyPr>
            <a:normAutofit fontScale="85000" lnSpcReduction="20000"/>
          </a:bodyPr>
          <a:lstStyle/>
          <a:p>
            <a:r>
              <a:rPr lang="pl-PL" dirty="0" smtClean="0"/>
              <a:t>Pomocna może się też okazać odpowiednia nakładka na klawiaturę, uniemożliwiająca naciśnięcie sąsiednich klawiszy jednocześnie.</a:t>
            </a:r>
          </a:p>
          <a:p>
            <a:r>
              <a:rPr lang="pl-PL" dirty="0" smtClean="0"/>
              <a:t>Niedowidzący mogą korzystać z komputerowego programu (w systemie Windows jest standardowo dostępny prosty program "Lupa" dla osób z niewielkimi wadami wzroku) powiększającego wybrany fragment obrazu. </a:t>
            </a:r>
          </a:p>
          <a:p>
            <a:endParaRPr lang="pl-PL" dirty="0"/>
          </a:p>
        </p:txBody>
      </p:sp>
      <p:sp>
        <p:nvSpPr>
          <p:cNvPr id="6" name="Prostokąt 5"/>
          <p:cNvSpPr/>
          <p:nvPr/>
        </p:nvSpPr>
        <p:spPr>
          <a:xfrm>
            <a:off x="2000232" y="0"/>
            <a:ext cx="4572000" cy="1477328"/>
          </a:xfrm>
          <a:prstGeom prst="rect">
            <a:avLst/>
          </a:prstGeom>
        </p:spPr>
        <p:txBody>
          <a:bodyPr>
            <a:spAutoFit/>
          </a:bodyPr>
          <a:lstStyle/>
          <a:p>
            <a:pPr marL="800100" lvl="1" indent="-342900" algn="just"/>
            <a:r>
              <a:rPr lang="pl-PL" dirty="0" smtClean="0"/>
              <a:t>                         2</a:t>
            </a:r>
          </a:p>
          <a:p>
            <a:pPr marL="800100" lvl="1" indent="-342900" algn="just"/>
            <a:r>
              <a:rPr lang="pl-PL" dirty="0" smtClean="0"/>
              <a:t>  </a:t>
            </a:r>
            <a:r>
              <a:rPr lang="pl-PL" dirty="0" smtClean="0">
                <a:solidFill>
                  <a:srgbClr val="C00000"/>
                </a:solidFill>
              </a:rPr>
              <a:t>Wszystkie te i inne ustawienia znajdują się w Panelu sterowania w "Opcjach ułatwień dostępu". </a:t>
            </a:r>
            <a:endParaRPr lang="pl-PL" dirty="0">
              <a:solidFill>
                <a:srgbClr val="C00000"/>
              </a:solidFill>
            </a:endParaRPr>
          </a:p>
        </p:txBody>
      </p:sp>
      <p:pic>
        <p:nvPicPr>
          <p:cNvPr id="2050" name="Picture 2"/>
          <p:cNvPicPr>
            <a:picLocks noChangeAspect="1" noChangeArrowheads="1"/>
          </p:cNvPicPr>
          <p:nvPr/>
        </p:nvPicPr>
        <p:blipFill>
          <a:blip r:embed="rId2"/>
          <a:srcRect/>
          <a:stretch>
            <a:fillRect/>
          </a:stretch>
        </p:blipFill>
        <p:spPr bwMode="auto">
          <a:xfrm>
            <a:off x="5643570" y="3286124"/>
            <a:ext cx="2919304" cy="300039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
  <a:themeElements>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Hol">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Hol">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116</TotalTime>
  <Words>1175</Words>
  <Application>Microsoft Office PowerPoint</Application>
  <PresentationFormat>Pokaz na ekranie (4:3)</PresentationFormat>
  <Paragraphs>70</Paragraphs>
  <Slides>26</Slides>
  <Notes>0</Notes>
  <HiddenSlides>0</HiddenSlides>
  <MMClips>0</MMClips>
  <ScaleCrop>false</ScaleCrop>
  <HeadingPairs>
    <vt:vector size="4" baseType="variant">
      <vt:variant>
        <vt:lpstr>Motyw</vt:lpstr>
      </vt:variant>
      <vt:variant>
        <vt:i4>1</vt:i4>
      </vt:variant>
      <vt:variant>
        <vt:lpstr>Tytuły slajdów</vt:lpstr>
      </vt:variant>
      <vt:variant>
        <vt:i4>26</vt:i4>
      </vt:variant>
    </vt:vector>
  </HeadingPairs>
  <TitlesOfParts>
    <vt:vector size="27" baseType="lpstr">
      <vt:lpstr>Hol</vt:lpstr>
      <vt:lpstr>Slajd 1</vt:lpstr>
      <vt:lpstr>Slajd 2</vt:lpstr>
      <vt:lpstr>Slajd 3</vt:lpstr>
      <vt:lpstr>Slajd 4</vt:lpstr>
      <vt:lpstr>Slajd 5</vt:lpstr>
      <vt:lpstr>Slajd 6</vt:lpstr>
      <vt:lpstr>Slajd 7</vt:lpstr>
      <vt:lpstr>Slajd 8</vt:lpstr>
      <vt:lpstr>Slajd 9</vt:lpstr>
      <vt:lpstr>Slajd 10</vt:lpstr>
      <vt:lpstr>Slajd 11</vt:lpstr>
      <vt:lpstr>Slajd 12</vt:lpstr>
      <vt:lpstr>Slajd 13</vt:lpstr>
      <vt:lpstr>Slajd 14</vt:lpstr>
      <vt:lpstr>Slajd 15</vt:lpstr>
      <vt:lpstr>Slajd 16</vt:lpstr>
      <vt:lpstr>Slajd 17</vt:lpstr>
      <vt:lpstr>Slajd 18</vt:lpstr>
      <vt:lpstr>Slajd 19</vt:lpstr>
      <vt:lpstr>Slajd 20</vt:lpstr>
      <vt:lpstr>Slajd 21</vt:lpstr>
      <vt:lpstr>Slajd 22</vt:lpstr>
      <vt:lpstr>Slajd 23</vt:lpstr>
      <vt:lpstr>Slajd 24</vt:lpstr>
      <vt:lpstr>Slajd 25</vt:lpstr>
      <vt:lpstr>Slajd 26</vt:lpstr>
    </vt:vector>
  </TitlesOfParts>
  <Company>zsp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Gość</dc:creator>
  <cp:lastModifiedBy>LO</cp:lastModifiedBy>
  <cp:revision>14</cp:revision>
  <dcterms:created xsi:type="dcterms:W3CDTF">2010-02-17T09:35:38Z</dcterms:created>
  <dcterms:modified xsi:type="dcterms:W3CDTF">2010-04-21T17:09:43Z</dcterms:modified>
</cp:coreProperties>
</file>