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90" r:id="rId2"/>
    <p:sldId id="283" r:id="rId3"/>
    <p:sldId id="284" r:id="rId4"/>
    <p:sldId id="285" r:id="rId5"/>
    <p:sldId id="286" r:id="rId6"/>
    <p:sldId id="272" r:id="rId7"/>
    <p:sldId id="273" r:id="rId8"/>
    <p:sldId id="274" r:id="rId9"/>
    <p:sldId id="275" r:id="rId10"/>
    <p:sldId id="276" r:id="rId11"/>
    <p:sldId id="277" r:id="rId12"/>
    <p:sldId id="278" r:id="rId13"/>
    <p:sldId id="279" r:id="rId14"/>
    <p:sldId id="281" r:id="rId15"/>
    <p:sldId id="282" r:id="rId16"/>
    <p:sldId id="256" r:id="rId17"/>
    <p:sldId id="257" r:id="rId18"/>
    <p:sldId id="258" r:id="rId19"/>
    <p:sldId id="259" r:id="rId20"/>
    <p:sldId id="260" r:id="rId21"/>
    <p:sldId id="261" r:id="rId22"/>
    <p:sldId id="262" r:id="rId23"/>
    <p:sldId id="263" r:id="rId24"/>
    <p:sldId id="265" r:id="rId25"/>
    <p:sldId id="266" r:id="rId26"/>
    <p:sldId id="264" r:id="rId27"/>
    <p:sldId id="267" r:id="rId28"/>
    <p:sldId id="268" r:id="rId29"/>
    <p:sldId id="269" r:id="rId30"/>
    <p:sldId id="270" r:id="rId31"/>
    <p:sldId id="271" r:id="rId32"/>
    <p:sldId id="289" r:id="rId33"/>
    <p:sldId id="291" r:id="rId3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13"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DF410-8975-4AEE-A85A-25E9F7E83AA6}" type="datetimeFigureOut">
              <a:rPr lang="pl-PL" smtClean="0"/>
              <a:pPr/>
              <a:t>2010-04-17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72D27-B62E-4A9B-9DC6-818CFFDED707}"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42272D27-B62E-4A9B-9DC6-818CFFDED707}" type="slidenum">
              <a:rPr lang="pl-PL" smtClean="0"/>
              <a:pPr/>
              <a:t>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B232A006-A573-42AA-83A3-3B0AC23F0307}" type="datetimeFigureOut">
              <a:rPr lang="pl-PL" smtClean="0"/>
              <a:pPr/>
              <a:t>2010-04-17</a:t>
            </a:fld>
            <a:endParaRPr lang="pl-PL"/>
          </a:p>
        </p:txBody>
      </p:sp>
      <p:sp>
        <p:nvSpPr>
          <p:cNvPr id="16" name="Symbol zastępczy numeru slajdu 15"/>
          <p:cNvSpPr>
            <a:spLocks noGrp="1"/>
          </p:cNvSpPr>
          <p:nvPr>
            <p:ph type="sldNum" sz="quarter" idx="11"/>
          </p:nvPr>
        </p:nvSpPr>
        <p:spPr/>
        <p:txBody>
          <a:bodyPr/>
          <a:lstStyle/>
          <a:p>
            <a:fld id="{2A80C3D0-90D7-424A-9995-382541DAFCEC}" type="slidenum">
              <a:rPr lang="pl-PL" smtClean="0"/>
              <a:pPr/>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232A006-A573-42AA-83A3-3B0AC23F0307}" type="datetimeFigureOut">
              <a:rPr lang="pl-PL" smtClean="0"/>
              <a:pPr/>
              <a:t>2010-04-17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80C3D0-90D7-424A-9995-382541DAFCEC}"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232A006-A573-42AA-83A3-3B0AC23F0307}" type="datetimeFigureOut">
              <a:rPr lang="pl-PL" smtClean="0"/>
              <a:pPr/>
              <a:t>2010-04-17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80C3D0-90D7-424A-9995-382541DAFCEC}"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B232A006-A573-42AA-83A3-3B0AC23F0307}" type="datetimeFigureOut">
              <a:rPr lang="pl-PL" smtClean="0"/>
              <a:pPr/>
              <a:t>2010-04-17</a:t>
            </a:fld>
            <a:endParaRPr lang="pl-PL"/>
          </a:p>
        </p:txBody>
      </p:sp>
      <p:sp>
        <p:nvSpPr>
          <p:cNvPr id="15" name="Symbol zastępczy numeru slajdu 14"/>
          <p:cNvSpPr>
            <a:spLocks noGrp="1"/>
          </p:cNvSpPr>
          <p:nvPr>
            <p:ph type="sldNum" sz="quarter" idx="15"/>
          </p:nvPr>
        </p:nvSpPr>
        <p:spPr/>
        <p:txBody>
          <a:bodyPr/>
          <a:lstStyle>
            <a:lvl1pPr algn="ctr">
              <a:defRPr/>
            </a:lvl1pPr>
          </a:lstStyle>
          <a:p>
            <a:fld id="{2A80C3D0-90D7-424A-9995-382541DAFCEC}" type="slidenum">
              <a:rPr lang="pl-PL" smtClean="0"/>
              <a:pPr/>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B232A006-A573-42AA-83A3-3B0AC23F0307}" type="datetimeFigureOut">
              <a:rPr lang="pl-PL" smtClean="0"/>
              <a:pPr/>
              <a:t>2010-04-17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80C3D0-90D7-424A-9995-382541DAFCEC}" type="slidenum">
              <a:rPr lang="pl-PL" smtClean="0"/>
              <a:pPr/>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B232A006-A573-42AA-83A3-3B0AC23F0307}" type="datetimeFigureOut">
              <a:rPr lang="pl-PL" smtClean="0"/>
              <a:pPr/>
              <a:t>2010-04-17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A80C3D0-90D7-424A-9995-382541DAFCEC}"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2A80C3D0-90D7-424A-9995-382541DAFCEC}" type="slidenum">
              <a:rPr lang="pl-PL" smtClean="0"/>
              <a:pPr/>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B232A006-A573-42AA-83A3-3B0AC23F0307}" type="datetimeFigureOut">
              <a:rPr lang="pl-PL" smtClean="0"/>
              <a:pPr/>
              <a:t>2010-04-17</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B232A006-A573-42AA-83A3-3B0AC23F0307}" type="datetimeFigureOut">
              <a:rPr lang="pl-PL" smtClean="0"/>
              <a:pPr/>
              <a:t>2010-04-17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A80C3D0-90D7-424A-9995-382541DAFCEC}"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232A006-A573-42AA-83A3-3B0AC23F0307}" type="datetimeFigureOut">
              <a:rPr lang="pl-PL" smtClean="0"/>
              <a:pPr/>
              <a:t>2010-04-17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A80C3D0-90D7-424A-9995-382541DAFCEC}"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B232A006-A573-42AA-83A3-3B0AC23F0307}" type="datetimeFigureOut">
              <a:rPr lang="pl-PL" smtClean="0"/>
              <a:pPr/>
              <a:t>2010-04-17</a:t>
            </a:fld>
            <a:endParaRPr lang="pl-PL"/>
          </a:p>
        </p:txBody>
      </p:sp>
      <p:sp>
        <p:nvSpPr>
          <p:cNvPr id="9" name="Symbol zastępczy numeru slajdu 8"/>
          <p:cNvSpPr>
            <a:spLocks noGrp="1"/>
          </p:cNvSpPr>
          <p:nvPr>
            <p:ph type="sldNum" sz="quarter" idx="15"/>
          </p:nvPr>
        </p:nvSpPr>
        <p:spPr/>
        <p:txBody>
          <a:bodyPr/>
          <a:lstStyle/>
          <a:p>
            <a:fld id="{2A80C3D0-90D7-424A-9995-382541DAFCEC}" type="slidenum">
              <a:rPr lang="pl-PL" smtClean="0"/>
              <a:pPr/>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B232A006-A573-42AA-83A3-3B0AC23F0307}" type="datetimeFigureOut">
              <a:rPr lang="pl-PL" smtClean="0"/>
              <a:pPr/>
              <a:t>2010-04-17</a:t>
            </a:fld>
            <a:endParaRPr lang="pl-PL"/>
          </a:p>
        </p:txBody>
      </p:sp>
      <p:sp>
        <p:nvSpPr>
          <p:cNvPr id="9" name="Symbol zastępczy numeru slajdu 8"/>
          <p:cNvSpPr>
            <a:spLocks noGrp="1"/>
          </p:cNvSpPr>
          <p:nvPr>
            <p:ph type="sldNum" sz="quarter" idx="11"/>
          </p:nvPr>
        </p:nvSpPr>
        <p:spPr/>
        <p:txBody>
          <a:bodyPr/>
          <a:lstStyle/>
          <a:p>
            <a:fld id="{2A80C3D0-90D7-424A-9995-382541DAFCEC}" type="slidenum">
              <a:rPr lang="pl-PL" smtClean="0"/>
              <a:pPr/>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232A006-A573-42AA-83A3-3B0AC23F0307}" type="datetimeFigureOut">
              <a:rPr lang="pl-PL" smtClean="0"/>
              <a:pPr/>
              <a:t>2010-04-17</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A80C3D0-90D7-424A-9995-382541DAFCEC}" type="slidenum">
              <a:rPr lang="pl-PL" smtClean="0"/>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357290" y="2357430"/>
            <a:ext cx="5929354" cy="3357586"/>
          </a:xfrm>
        </p:spPr>
        <p:txBody>
          <a:bodyPr>
            <a:noAutofit/>
          </a:bodyPr>
          <a:lstStyle/>
          <a:p>
            <a:pPr algn="ctr"/>
            <a:r>
              <a:rPr lang="pl-PL" sz="2400" b="1" dirty="0" smtClean="0"/>
              <a:t>Autorzy :</a:t>
            </a:r>
          </a:p>
          <a:p>
            <a:pPr algn="ctr"/>
            <a:r>
              <a:rPr lang="pl-PL" sz="1600" b="1" dirty="0" smtClean="0"/>
              <a:t>Klasa 2 TM</a:t>
            </a:r>
            <a:endParaRPr lang="pl-PL" sz="1600" b="1" dirty="0"/>
          </a:p>
        </p:txBody>
      </p:sp>
      <p:sp>
        <p:nvSpPr>
          <p:cNvPr id="3" name="Tytuł 2"/>
          <p:cNvSpPr>
            <a:spLocks noGrp="1"/>
          </p:cNvSpPr>
          <p:nvPr>
            <p:ph type="title"/>
          </p:nvPr>
        </p:nvSpPr>
        <p:spPr/>
        <p:txBody>
          <a:bodyPr/>
          <a:lstStyle/>
          <a:p>
            <a:pPr algn="ctr"/>
            <a:r>
              <a:rPr lang="pl-PL" dirty="0" smtClean="0"/>
              <a:t>„Konkurs </a:t>
            </a:r>
            <a:r>
              <a:rPr lang="pl-PL" dirty="0" err="1" smtClean="0"/>
              <a:t>WebQuest</a:t>
            </a:r>
            <a:r>
              <a:rPr lang="pl-PL" dirty="0" smtClean="0"/>
              <a:t>”</a:t>
            </a:r>
            <a:endParaRPr lang="pl-PL" dirty="0"/>
          </a:p>
        </p:txBody>
      </p:sp>
      <p:sp>
        <p:nvSpPr>
          <p:cNvPr id="6" name="pole tekstowe 5"/>
          <p:cNvSpPr txBox="1"/>
          <p:nvPr/>
        </p:nvSpPr>
        <p:spPr>
          <a:xfrm>
            <a:off x="1357290" y="4357694"/>
            <a:ext cx="6858048" cy="369332"/>
          </a:xfrm>
          <a:prstGeom prst="rect">
            <a:avLst/>
          </a:prstGeom>
          <a:noFill/>
        </p:spPr>
        <p:txBody>
          <a:bodyPr wrap="square" rtlCol="0">
            <a:spAutoFit/>
          </a:bodyPr>
          <a:lstStyle/>
          <a:p>
            <a:pPr algn="ctr"/>
            <a:r>
              <a:rPr lang="pl-PL" dirty="0" smtClean="0"/>
              <a:t>Zasadnicza Szkoła Zawodowa Nr 1 w Praszce</a:t>
            </a:r>
            <a:endParaRPr lang="pl-PL" dirty="0"/>
          </a:p>
        </p:txBody>
      </p:sp>
      <p:pic>
        <p:nvPicPr>
          <p:cNvPr id="7" name="Obraz 6" descr="kapital2.jpg"/>
          <p:cNvPicPr>
            <a:picLocks noChangeAspect="1"/>
          </p:cNvPicPr>
          <p:nvPr/>
        </p:nvPicPr>
        <p:blipFill>
          <a:blip r:embed="rId3" cstate="print"/>
          <a:stretch>
            <a:fillRect/>
          </a:stretch>
        </p:blipFill>
        <p:spPr>
          <a:xfrm>
            <a:off x="714348" y="5643578"/>
            <a:ext cx="2322770" cy="846762"/>
          </a:xfrm>
          <a:prstGeom prst="rect">
            <a:avLst/>
          </a:prstGeom>
        </p:spPr>
      </p:pic>
      <p:pic>
        <p:nvPicPr>
          <p:cNvPr id="8" name="Obraz 7" descr="logo-projektu_ISZ.jpg"/>
          <p:cNvPicPr>
            <a:picLocks noChangeAspect="1"/>
          </p:cNvPicPr>
          <p:nvPr/>
        </p:nvPicPr>
        <p:blipFill>
          <a:blip r:embed="rId4"/>
          <a:stretch>
            <a:fillRect/>
          </a:stretch>
        </p:blipFill>
        <p:spPr>
          <a:xfrm>
            <a:off x="3857620" y="5715016"/>
            <a:ext cx="1847850" cy="666750"/>
          </a:xfrm>
          <a:prstGeom prst="rect">
            <a:avLst/>
          </a:prstGeom>
        </p:spPr>
      </p:pic>
      <p:pic>
        <p:nvPicPr>
          <p:cNvPr id="9" name="Obraz 8" descr="ue.png"/>
          <p:cNvPicPr>
            <a:picLocks noChangeAspect="1"/>
          </p:cNvPicPr>
          <p:nvPr/>
        </p:nvPicPr>
        <p:blipFill>
          <a:blip r:embed="rId5" cstate="print"/>
          <a:stretch>
            <a:fillRect/>
          </a:stretch>
        </p:blipFill>
        <p:spPr>
          <a:xfrm>
            <a:off x="6786578" y="5429264"/>
            <a:ext cx="1428760" cy="9502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571480"/>
            <a:ext cx="8229600" cy="5840435"/>
          </a:xfrm>
        </p:spPr>
        <p:txBody>
          <a:bodyPr>
            <a:normAutofit fontScale="70000" lnSpcReduction="20000"/>
          </a:bodyPr>
          <a:lstStyle/>
          <a:p>
            <a:pPr lvl="0" algn="ctr"/>
            <a:r>
              <a:rPr lang="pl-PL" b="1" dirty="0" smtClean="0"/>
              <a:t>Niższe ceny zamawianych produktów</a:t>
            </a:r>
            <a:endParaRPr lang="pl-PL" dirty="0" smtClean="0"/>
          </a:p>
          <a:p>
            <a:pPr algn="ctr">
              <a:buNone/>
            </a:pPr>
            <a:r>
              <a:rPr lang="pl-PL" dirty="0" smtClean="0"/>
              <a:t>      Dzięki ograniczeniu wydatków ponoszonych przez producenta na  dużą kadrę pracowników oraz zmniejszeniu liczby powstałych odpadów wadliwych produktów, finalny produkt kierowany do klienta jest tańszy.</a:t>
            </a:r>
          </a:p>
          <a:p>
            <a:pPr algn="ctr">
              <a:buNone/>
            </a:pPr>
            <a:r>
              <a:rPr lang="pl-PL" dirty="0" smtClean="0"/>
              <a:t> </a:t>
            </a:r>
          </a:p>
          <a:p>
            <a:pPr lvl="0" algn="ctr"/>
            <a:r>
              <a:rPr lang="pl-PL" b="1" dirty="0" smtClean="0"/>
              <a:t>Większa dokładność  zamawianych elementów</a:t>
            </a:r>
            <a:endParaRPr lang="pl-PL" dirty="0" smtClean="0"/>
          </a:p>
          <a:p>
            <a:pPr algn="ctr">
              <a:buNone/>
            </a:pPr>
            <a:r>
              <a:rPr lang="pl-PL" dirty="0" smtClean="0"/>
              <a:t>      Zastosowanie technologii CNC zwiększa dokładność dzięki wysokiej dokładności podstawowej obrabiarki (pomiar z dokładnością do 1/1000mm) umożliwiając wykonywanie przedmiotów o wysokim stopniu złożoności. </a:t>
            </a:r>
          </a:p>
          <a:p>
            <a:pPr algn="ctr">
              <a:buNone/>
            </a:pPr>
            <a:r>
              <a:rPr lang="pl-PL" dirty="0" smtClean="0"/>
              <a:t> </a:t>
            </a:r>
          </a:p>
          <a:p>
            <a:pPr lvl="0" algn="ctr"/>
            <a:r>
              <a:rPr lang="pl-PL" b="1" dirty="0" smtClean="0"/>
              <a:t>Większa powtarzalność zamawianych elementów</a:t>
            </a:r>
            <a:endParaRPr lang="pl-PL" dirty="0" smtClean="0"/>
          </a:p>
          <a:p>
            <a:pPr algn="ctr">
              <a:buNone/>
            </a:pPr>
            <a:r>
              <a:rPr lang="pl-PL" dirty="0" smtClean="0"/>
              <a:t>      Nowoczesne obrabiarki CNC gwarantują jednakowa jakość obrabianych przedmiotów przy niewielkim udziale przedmiotów wadliwych. </a:t>
            </a:r>
          </a:p>
          <a:p>
            <a:pPr algn="ctr">
              <a:buNone/>
            </a:pPr>
            <a:r>
              <a:rPr lang="pl-PL" dirty="0" smtClean="0"/>
              <a:t> </a:t>
            </a:r>
          </a:p>
          <a:p>
            <a:pPr lvl="0" algn="ctr"/>
            <a:r>
              <a:rPr lang="pl-PL" b="1" dirty="0" smtClean="0"/>
              <a:t>Możliwość  znacznego skrócenia czasu oczekiwania na zamówienie</a:t>
            </a:r>
            <a:endParaRPr lang="pl-PL" dirty="0" smtClean="0"/>
          </a:p>
          <a:p>
            <a:pPr algn="ctr">
              <a:buNone/>
            </a:pPr>
            <a:r>
              <a:rPr lang="pl-PL" dirty="0" smtClean="0"/>
              <a:t>      Zastosowanie przez producenta omawianych obrabiarek skraca cykle produkcyjne dzięki lepszej organizacji i połączeniu rozproszonych czynności produkcyjnych, co zwiększa przepustowość i elastyczność produkcji. </a:t>
            </a:r>
          </a:p>
          <a:p>
            <a:pPr algn="ctr">
              <a:buNone/>
            </a:pPr>
            <a:endParaRPr lang="pl-PL" dirty="0"/>
          </a:p>
        </p:txBody>
      </p:sp>
      <p:sp>
        <p:nvSpPr>
          <p:cNvPr id="2" name="Tytuł 1"/>
          <p:cNvSpPr>
            <a:spLocks noGrp="1"/>
          </p:cNvSpPr>
          <p:nvPr>
            <p:ph type="title"/>
          </p:nvPr>
        </p:nvSpPr>
        <p:spPr>
          <a:xfrm>
            <a:off x="457200" y="274638"/>
            <a:ext cx="8229600" cy="368280"/>
          </a:xfrm>
        </p:spPr>
        <p:txBody>
          <a:bodyPr>
            <a:normAutofit fontScale="90000"/>
          </a:bodyPr>
          <a:lstStyle/>
          <a:p>
            <a:r>
              <a:rPr lang="pl-PL" dirty="0" smtClean="0"/>
              <a:t> </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6" end="6"/>
                                            </p:txEl>
                                          </p:spTgt>
                                        </p:tgtEl>
                                      </p:cBhvr>
                                    </p:animEffect>
                                  </p:childTnLst>
                                </p:cTn>
                              </p:par>
                              <p:par>
                                <p:cTn id="28" presetID="55"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p:cTn id="30"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1"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2" dur="1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p:cTn id="3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9" dur="500"/>
                                        <p:tgtEl>
                                          <p:spTgt spid="3">
                                            <p:txEl>
                                              <p:pRg st="9" end="9"/>
                                            </p:txEl>
                                          </p:spTgt>
                                        </p:tgtEl>
                                      </p:cBhvr>
                                    </p:animEffect>
                                  </p:childTnLst>
                                </p:cTn>
                              </p:par>
                              <p:par>
                                <p:cTn id="40" presetID="53"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p:cTn id="4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p:cNvSpPr>
            <a:spLocks noGrp="1"/>
          </p:cNvSpPr>
          <p:nvPr>
            <p:ph type="subTitle" idx="1"/>
          </p:nvPr>
        </p:nvSpPr>
        <p:spPr/>
        <p:txBody>
          <a:bodyPr/>
          <a:lstStyle/>
          <a:p>
            <a:r>
              <a:rPr lang="pl-PL" dirty="0" smtClean="0"/>
              <a:t>Obrabiarki CNC według prezesa firmy</a:t>
            </a:r>
            <a:endParaRPr lang="pl-PL" dirty="0"/>
          </a:p>
        </p:txBody>
      </p:sp>
      <p:sp>
        <p:nvSpPr>
          <p:cNvPr id="4" name="Tytuł 3"/>
          <p:cNvSpPr>
            <a:spLocks noGrp="1"/>
          </p:cNvSpPr>
          <p:nvPr>
            <p:ph type="ctrTitle"/>
          </p:nvPr>
        </p:nvSpPr>
        <p:spPr/>
        <p:txBody>
          <a:bodyPr/>
          <a:lstStyle/>
          <a:p>
            <a:r>
              <a:rPr lang="pl-PL" dirty="0" smtClean="0"/>
              <a:t>PREZES</a:t>
            </a:r>
            <a:endParaRPr lang="pl-PL" dirty="0"/>
          </a:p>
        </p:txBody>
      </p:sp>
      <p:sp>
        <p:nvSpPr>
          <p:cNvPr id="6" name="pole tekstowe 5"/>
          <p:cNvSpPr txBox="1"/>
          <p:nvPr/>
        </p:nvSpPr>
        <p:spPr>
          <a:xfrm>
            <a:off x="3929058" y="2071678"/>
            <a:ext cx="1571636" cy="369332"/>
          </a:xfrm>
          <a:prstGeom prst="rect">
            <a:avLst/>
          </a:prstGeom>
          <a:noFill/>
        </p:spPr>
        <p:txBody>
          <a:bodyPr wrap="square" rtlCol="0">
            <a:spAutoFit/>
          </a:bodyPr>
          <a:lstStyle/>
          <a:p>
            <a:r>
              <a:rPr lang="pl-PL" dirty="0" smtClean="0"/>
              <a:t>Grupa III</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diamond(in)">
                                      <p:cBhvr>
                                        <p:cTn id="1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500042"/>
            <a:ext cx="8229600" cy="5983311"/>
          </a:xfrm>
        </p:spPr>
        <p:txBody>
          <a:bodyPr>
            <a:normAutofit fontScale="62500" lnSpcReduction="20000"/>
          </a:bodyPr>
          <a:lstStyle/>
          <a:p>
            <a:pPr lvl="0" algn="ctr"/>
            <a:r>
              <a:rPr lang="pl-PL" b="1" dirty="0" smtClean="0"/>
              <a:t>Jedna maszyna CNC potrafi wykonać kilka czynności </a:t>
            </a:r>
            <a:endParaRPr lang="pl-PL" dirty="0" smtClean="0"/>
          </a:p>
          <a:p>
            <a:pPr algn="ctr">
              <a:buNone/>
            </a:pPr>
            <a:r>
              <a:rPr lang="pl-PL" dirty="0" smtClean="0"/>
              <a:t>       Maszyna CNC to nie tylko pojedyncza frezarka czy tokarka lecz maszyna wielofunkcyjna, przy której obsłudze można zarówno przetoczyć, wywiercić czy </a:t>
            </a:r>
            <a:r>
              <a:rPr lang="pl-PL" dirty="0" err="1" smtClean="0"/>
              <a:t>przefrezować</a:t>
            </a:r>
            <a:r>
              <a:rPr lang="pl-PL" dirty="0" smtClean="0"/>
              <a:t> dany detal. </a:t>
            </a:r>
          </a:p>
          <a:p>
            <a:pPr algn="ctr">
              <a:buNone/>
            </a:pPr>
            <a:r>
              <a:rPr lang="pl-PL" dirty="0" smtClean="0"/>
              <a:t> </a:t>
            </a:r>
          </a:p>
          <a:p>
            <a:pPr lvl="0" algn="ctr"/>
            <a:r>
              <a:rPr lang="pl-PL" b="1" dirty="0" smtClean="0"/>
              <a:t>Mniejsze zatrudnienie </a:t>
            </a:r>
            <a:endParaRPr lang="pl-PL" dirty="0" smtClean="0"/>
          </a:p>
          <a:p>
            <a:pPr algn="ctr">
              <a:buNone/>
            </a:pPr>
            <a:r>
              <a:rPr lang="pl-PL" dirty="0" smtClean="0"/>
              <a:t>       Nowoczesna maszyna CNC wymaga mniejszej ilości ludzi potrzebnej do jej obsługi.</a:t>
            </a:r>
          </a:p>
          <a:p>
            <a:pPr algn="ctr">
              <a:buNone/>
            </a:pPr>
            <a:r>
              <a:rPr lang="pl-PL" dirty="0" smtClean="0"/>
              <a:t>       Konsekwencją jest zaoszczędzenie funduszy które były przeznaczone na wypłaty dla pracowników.</a:t>
            </a:r>
          </a:p>
          <a:p>
            <a:pPr algn="ctr">
              <a:buNone/>
            </a:pPr>
            <a:r>
              <a:rPr lang="pl-PL" dirty="0" smtClean="0"/>
              <a:t> </a:t>
            </a:r>
          </a:p>
          <a:p>
            <a:pPr lvl="0" algn="ctr"/>
            <a:r>
              <a:rPr lang="pl-PL" b="1" dirty="0" smtClean="0"/>
              <a:t>Jakość produktu</a:t>
            </a:r>
            <a:endParaRPr lang="pl-PL" dirty="0" smtClean="0"/>
          </a:p>
          <a:p>
            <a:pPr algn="ctr">
              <a:buNone/>
            </a:pPr>
            <a:r>
              <a:rPr lang="pl-PL" dirty="0" smtClean="0"/>
              <a:t>       Współczesne maszyny CNC są dużo dokładniejsze niż maszyny analogowe, co poprawia znacznie jakoś produktu.</a:t>
            </a:r>
          </a:p>
          <a:p>
            <a:pPr algn="ctr">
              <a:buNone/>
            </a:pPr>
            <a:r>
              <a:rPr lang="pl-PL" dirty="0" smtClean="0"/>
              <a:t> </a:t>
            </a:r>
          </a:p>
          <a:p>
            <a:pPr lvl="0" algn="ctr"/>
            <a:r>
              <a:rPr lang="pl-PL" b="1" dirty="0" smtClean="0"/>
              <a:t>Powtarzalność produkcji produktu</a:t>
            </a:r>
            <a:endParaRPr lang="pl-PL" dirty="0" smtClean="0"/>
          </a:p>
          <a:p>
            <a:pPr algn="ctr">
              <a:buNone/>
            </a:pPr>
            <a:r>
              <a:rPr lang="pl-PL" dirty="0" smtClean="0"/>
              <a:t>       Nowoczesne maszyny CNC są dokładne i niezawodne w wykonywaniu nakazanej pracy, co zmniejsza niemal do minimum defekt materiału w czasie obróbki.</a:t>
            </a:r>
          </a:p>
          <a:p>
            <a:pPr algn="ctr">
              <a:buNone/>
            </a:pPr>
            <a:r>
              <a:rPr lang="pl-PL" dirty="0" smtClean="0"/>
              <a:t> </a:t>
            </a:r>
          </a:p>
          <a:p>
            <a:pPr lvl="0" algn="ctr"/>
            <a:r>
              <a:rPr lang="pl-PL" b="1" dirty="0" smtClean="0"/>
              <a:t>Szybkość obróbki danego detalu</a:t>
            </a:r>
            <a:endParaRPr lang="pl-PL" dirty="0" smtClean="0"/>
          </a:p>
          <a:p>
            <a:pPr algn="ctr">
              <a:buNone/>
            </a:pPr>
            <a:r>
              <a:rPr lang="pl-PL" dirty="0" smtClean="0"/>
              <a:t>       Wygodna, szybka i dokładna obróbka materiału skraca czas jego wykonania.</a:t>
            </a:r>
          </a:p>
          <a:p>
            <a:pPr algn="ctr">
              <a:buNone/>
            </a:pPr>
            <a:r>
              <a:rPr lang="pl-PL" dirty="0" smtClean="0"/>
              <a:t>       Szybkie i łatwe programowanie stanu pracy na maszynie zwiększa szybkość jej obróbki.</a:t>
            </a:r>
          </a:p>
          <a:p>
            <a:pPr algn="ctr">
              <a:buNone/>
            </a:pPr>
            <a:endParaRPr lang="pl-PL" dirty="0"/>
          </a:p>
        </p:txBody>
      </p:sp>
      <p:sp>
        <p:nvSpPr>
          <p:cNvPr id="2" name="Tytuł 1"/>
          <p:cNvSpPr>
            <a:spLocks noGrp="1"/>
          </p:cNvSpPr>
          <p:nvPr>
            <p:ph type="title"/>
          </p:nvPr>
        </p:nvSpPr>
        <p:spPr/>
        <p:txBody>
          <a:bodyPr/>
          <a:lstStyle/>
          <a:p>
            <a:r>
              <a:rPr lang="pl-PL" dirty="0" smtClean="0"/>
              <a:t> </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strips(downLeft)">
                                      <p:cBhvr>
                                        <p:cTn id="37" dur="500"/>
                                        <p:tgtEl>
                                          <p:spTgt spid="3">
                                            <p:txEl>
                                              <p:pRg st="10" end="10"/>
                                            </p:txEl>
                                          </p:spTgt>
                                        </p:tgtEl>
                                      </p:cBhvr>
                                    </p:animEffect>
                                  </p:childTnLst>
                                </p:cTn>
                              </p:par>
                              <p:par>
                                <p:cTn id="38" presetID="18" presetClass="entr" presetSubtype="12"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strips(downLeft)">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p:cTn id="45"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47" dur="500"/>
                                        <p:tgtEl>
                                          <p:spTgt spid="3">
                                            <p:txEl>
                                              <p:pRg st="13" end="13"/>
                                            </p:txEl>
                                          </p:spTgt>
                                        </p:tgtEl>
                                      </p:cBhvr>
                                    </p:animEffect>
                                  </p:childTnLst>
                                </p:cTn>
                              </p:par>
                              <p:par>
                                <p:cTn id="48" presetID="53" presetClass="entr" presetSubtype="0" fill="hold" nodeType="with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 calcmode="lin" valueType="num">
                                      <p:cBhvr>
                                        <p:cTn id="50"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52" dur="500"/>
                                        <p:tgtEl>
                                          <p:spTgt spid="3">
                                            <p:txEl>
                                              <p:pRg st="14" end="14"/>
                                            </p:txEl>
                                          </p:spTgt>
                                        </p:tgtEl>
                                      </p:cBhvr>
                                    </p:animEffect>
                                  </p:childTnLst>
                                </p:cTn>
                              </p:par>
                              <p:par>
                                <p:cTn id="53" presetID="53" presetClass="entr" presetSubtype="0" fill="hold"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 calcmode="lin" valueType="num">
                                      <p:cBhvr>
                                        <p:cTn id="55"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5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7158" y="571480"/>
            <a:ext cx="8229600" cy="5983311"/>
          </a:xfrm>
        </p:spPr>
        <p:txBody>
          <a:bodyPr>
            <a:normAutofit fontScale="77500" lnSpcReduction="20000"/>
          </a:bodyPr>
          <a:lstStyle/>
          <a:p>
            <a:pPr lvl="0" algn="ctr"/>
            <a:r>
              <a:rPr lang="pl-PL" b="1" dirty="0" smtClean="0"/>
              <a:t>Zwiększenie wydajności produkcji</a:t>
            </a:r>
            <a:endParaRPr lang="pl-PL" dirty="0" smtClean="0"/>
          </a:p>
          <a:p>
            <a:pPr algn="ctr">
              <a:buNone/>
            </a:pPr>
            <a:r>
              <a:rPr lang="pl-PL" dirty="0" smtClean="0"/>
              <a:t>      Współczesne maszyny CNC w porównaniu z klasycznymi – analogowymi -  wykonują nakazaną prace w krótszym czasie, większą ilość  co zwiększa wydajność produkcji.</a:t>
            </a:r>
          </a:p>
          <a:p>
            <a:pPr algn="ctr"/>
            <a:endParaRPr lang="pl-PL" dirty="0" smtClean="0"/>
          </a:p>
          <a:p>
            <a:pPr lvl="0" algn="ctr"/>
            <a:r>
              <a:rPr lang="pl-PL" b="1" dirty="0" smtClean="0"/>
              <a:t>Prosta obsługa, łatwość w znalezieniu pracowników</a:t>
            </a:r>
            <a:endParaRPr lang="pl-PL" dirty="0" smtClean="0"/>
          </a:p>
          <a:p>
            <a:pPr algn="ctr">
              <a:buNone/>
            </a:pPr>
            <a:r>
              <a:rPr lang="pl-PL" dirty="0" smtClean="0"/>
              <a:t>      Dzięki prostej obsłudze maszyny, znalezienie pracownika jest bezproblemowe, ponieważ bardzo łatwo i za nie wielkie pieniądze można zrobić uprawnienia umożliwiające obsługę tej maszyny.</a:t>
            </a:r>
          </a:p>
          <a:p>
            <a:pPr algn="ctr"/>
            <a:endParaRPr lang="pl-PL" dirty="0" smtClean="0"/>
          </a:p>
          <a:p>
            <a:pPr lvl="0" algn="ctr"/>
            <a:r>
              <a:rPr lang="pl-PL" b="1" dirty="0" smtClean="0"/>
              <a:t>Mniejsze straty w utracie materiału</a:t>
            </a:r>
            <a:endParaRPr lang="pl-PL" dirty="0" smtClean="0"/>
          </a:p>
          <a:p>
            <a:pPr algn="ctr">
              <a:buNone/>
            </a:pPr>
            <a:r>
              <a:rPr lang="pl-PL" dirty="0" smtClean="0"/>
              <a:t>      Nowa technologia wykorzystana do projektowania współczesnych maszyn CNC, umożliwia nam większe wykorzystanie materiału z którego tworzymy pożądany element. </a:t>
            </a:r>
          </a:p>
          <a:p>
            <a:pPr algn="ctr">
              <a:buNone/>
            </a:pPr>
            <a:r>
              <a:rPr lang="pl-PL" dirty="0" smtClean="0"/>
              <a:t> </a:t>
            </a:r>
          </a:p>
          <a:p>
            <a:pPr lvl="0" algn="ctr"/>
            <a:r>
              <a:rPr lang="pl-PL" b="1" dirty="0" smtClean="0"/>
              <a:t>Rozwój firmy</a:t>
            </a:r>
            <a:endParaRPr lang="pl-PL" dirty="0" smtClean="0"/>
          </a:p>
          <a:p>
            <a:pPr algn="ctr">
              <a:buNone/>
            </a:pPr>
            <a:r>
              <a:rPr lang="pl-PL" dirty="0" smtClean="0"/>
              <a:t>      Zaoszczędzone pieniądze na mniejszej ilości pracowników oraz mniejszej ilości kupionego materiału na dany detal, są przeznaczone na zakup kolejnych, nowszych maszyn dzięki którym rozwija się firma.</a:t>
            </a:r>
          </a:p>
          <a:p>
            <a:pPr algn="ctr"/>
            <a:endParaRPr lang="pl-PL" dirty="0" smtClean="0"/>
          </a:p>
          <a:p>
            <a:pPr algn="ctr">
              <a:buNone/>
            </a:pPr>
            <a:endParaRPr lang="pl-PL" dirty="0"/>
          </a:p>
        </p:txBody>
      </p:sp>
      <p:sp>
        <p:nvSpPr>
          <p:cNvPr id="2" name="Tytuł 1"/>
          <p:cNvSpPr>
            <a:spLocks noGrp="1"/>
          </p:cNvSpPr>
          <p:nvPr>
            <p:ph type="title"/>
          </p:nvPr>
        </p:nvSpPr>
        <p:spPr/>
        <p:txBody>
          <a:bodyPr/>
          <a:lstStyle/>
          <a:p>
            <a:r>
              <a:rPr lang="pl-PL" dirty="0" smtClean="0"/>
              <a:t> </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lide(fromBottom)">
                                      <p:cBhvr>
                                        <p:cTn id="31" dur="500"/>
                                        <p:tgtEl>
                                          <p:spTgt spid="3">
                                            <p:txEl>
                                              <p:pRg st="6" end="6"/>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slide(fromBottom)">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edge">
                                      <p:cBhvr>
                                        <p:cTn id="39" dur="2000"/>
                                        <p:tgtEl>
                                          <p:spTgt spid="3">
                                            <p:txEl>
                                              <p:pRg st="9" end="9"/>
                                            </p:txEl>
                                          </p:spTgt>
                                        </p:tgtEl>
                                      </p:cBhvr>
                                    </p:animEffect>
                                  </p:childTnLst>
                                </p:cTn>
                              </p:par>
                              <p:par>
                                <p:cTn id="40" presetID="2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edge">
                                      <p:cBhvr>
                                        <p:cTn id="4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1500174"/>
            <a:ext cx="8229600" cy="4525963"/>
          </a:xfrm>
        </p:spPr>
        <p:txBody>
          <a:bodyPr>
            <a:noAutofit/>
          </a:bodyPr>
          <a:lstStyle/>
          <a:p>
            <a:pPr>
              <a:buNone/>
            </a:pPr>
            <a:r>
              <a:rPr lang="pl-PL" sz="2400" dirty="0" smtClean="0"/>
              <a:t>      </a:t>
            </a:r>
            <a:r>
              <a:rPr lang="pl-PL" sz="2000" dirty="0" smtClean="0"/>
              <a:t>Z powyższych informacji łatwo można wywnioskować ,iż zastosowanie obrabiarek CNC niesie za sobą zarówno zalety jak i wady. Do zalet można zapewne zaliczyć między innymi, tańszy koszt produkcji elementów, który znacząco odbija się na portfelach zwykłych ludzi. Systematyczność i jakoś wykonanych elementów powinna przyciągać kolejnych klientów co powinno prowadzić do rozwoju firm. Innym znaczącym wnioskiem jest z pewnością szybkość wykonania elementu. Jego obróbka trwa krócej co znacznie pomaga w zwiększeniu nakładu produkowanych elementów. Współczesne maszyny są coraz to prostsze w obsłudze, co pozwala łatwiej znaleźć pracowników do jej obsługi. Kolejną zaletą coraz to nowszych maszyn jest bezpieczeństwo. Zasady BHP są szczególnie uwzględniane przy produkcji takiej maszyny. Dzieje się tak poprzez wymogi Unii Europejskiej. Zwiększa to bezpieczeństwo w czasie pracy.</a:t>
            </a:r>
          </a:p>
          <a:p>
            <a:pPr>
              <a:buNone/>
            </a:pPr>
            <a:endParaRPr lang="pl-PL" sz="2400" dirty="0"/>
          </a:p>
        </p:txBody>
      </p:sp>
      <p:sp>
        <p:nvSpPr>
          <p:cNvPr id="2" name="Tytuł 1"/>
          <p:cNvSpPr>
            <a:spLocks noGrp="1"/>
          </p:cNvSpPr>
          <p:nvPr>
            <p:ph type="title"/>
          </p:nvPr>
        </p:nvSpPr>
        <p:spPr>
          <a:xfrm>
            <a:off x="285720" y="500042"/>
            <a:ext cx="8229600" cy="785810"/>
          </a:xfrm>
        </p:spPr>
        <p:txBody>
          <a:bodyPr/>
          <a:lstStyle/>
          <a:p>
            <a:pPr algn="ctr"/>
            <a:r>
              <a:rPr lang="pl-PL" dirty="0" smtClean="0"/>
              <a:t>Wnioski</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4)">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20000"/>
          </a:bodyPr>
          <a:lstStyle/>
          <a:p>
            <a:pPr>
              <a:buNone/>
            </a:pPr>
            <a:r>
              <a:rPr lang="pl-PL" dirty="0" smtClean="0"/>
              <a:t>    Jak wspomnieliśmy na początku, zastosowanie we współczesnym przemyśle obrabiarek CNC niesie za sobą również wady. Do tej grupy zaliczamy m.in. wzrost bezrobocia. Zastosowanie jednej maszyny CNC zmniejsza ilość potrzebnych „rąk do pracy” co niesie za sobą liczne zwolnienia. Jedna maszyna CNC zastępuje pracę ok. 20ludzi. Nie bez znaczenia szczególnie dla małych zakładów będzie wysoki koszt zakupu obrabiarki CNC. Inwestowanie w tak drogi sprzęt nieść za sobą zbyt duże ryzyko, natomiast pozostanie przy konwencjonalnych obrabiarkach powoduje ,że dana firma staje się nie konkurencyjna. Uważamy ze obecne przedsiębiorstwa powinny inwestować w maszyny CNC ,ponieważ kupowane przez nas produkty w sklepach są lepszej jakości oraz dużo tańsze!!</a:t>
            </a:r>
          </a:p>
          <a:p>
            <a:pPr>
              <a:buNone/>
            </a:pPr>
            <a:endParaRPr lang="pl-PL" dirty="0" smtClean="0"/>
          </a:p>
          <a:p>
            <a:pPr>
              <a:buNone/>
            </a:pPr>
            <a:endParaRPr lang="pl-PL" dirty="0"/>
          </a:p>
        </p:txBody>
      </p:sp>
      <p:sp>
        <p:nvSpPr>
          <p:cNvPr id="2" name="Tytuł 1"/>
          <p:cNvSpPr>
            <a:spLocks noGrp="1"/>
          </p:cNvSpPr>
          <p:nvPr>
            <p:ph type="title"/>
          </p:nvPr>
        </p:nvSpPr>
        <p:spPr/>
        <p:txBody>
          <a:bodyPr/>
          <a:lstStyle/>
          <a:p>
            <a:pPr algn="ctr"/>
            <a:r>
              <a:rPr lang="pl-PL" dirty="0" smtClean="0"/>
              <a:t>Wnioski </a:t>
            </a:r>
            <a:r>
              <a:rPr lang="pl-PL" dirty="0" err="1" smtClean="0"/>
              <a:t>cd</a:t>
            </a:r>
            <a:r>
              <a:rPr lang="pl-PL" dirty="0" smtClean="0"/>
              <a:t>.</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pPr algn="l"/>
            <a:r>
              <a:rPr lang="pl-PL" dirty="0" smtClean="0"/>
              <a:t>Obrabiarki CNC zostaną opisane na podstawie modelu RJ-3636 firmy </a:t>
            </a:r>
            <a:r>
              <a:rPr lang="pl-PL" dirty="0" err="1" smtClean="0"/>
              <a:t>Digima</a:t>
            </a:r>
            <a:endParaRPr lang="pl-PL" dirty="0"/>
          </a:p>
        </p:txBody>
      </p:sp>
      <p:sp>
        <p:nvSpPr>
          <p:cNvPr id="2" name="Tytuł 1"/>
          <p:cNvSpPr>
            <a:spLocks noGrp="1"/>
          </p:cNvSpPr>
          <p:nvPr>
            <p:ph type="ctrTitle"/>
          </p:nvPr>
        </p:nvSpPr>
        <p:spPr/>
        <p:txBody>
          <a:bodyPr/>
          <a:lstStyle/>
          <a:p>
            <a:r>
              <a:rPr lang="pl-PL" dirty="0" smtClean="0"/>
              <a:t>Obrabiarki CNC</a:t>
            </a:r>
            <a:endParaRPr lang="pl-PL" dirty="0"/>
          </a:p>
        </p:txBody>
      </p:sp>
      <p:sp>
        <p:nvSpPr>
          <p:cNvPr id="4" name="pole tekstowe 3"/>
          <p:cNvSpPr txBox="1"/>
          <p:nvPr/>
        </p:nvSpPr>
        <p:spPr>
          <a:xfrm>
            <a:off x="3857620" y="1857364"/>
            <a:ext cx="4500594" cy="400110"/>
          </a:xfrm>
          <a:prstGeom prst="rect">
            <a:avLst/>
          </a:prstGeom>
          <a:noFill/>
        </p:spPr>
        <p:txBody>
          <a:bodyPr wrap="square" rtlCol="0">
            <a:spAutoFit/>
          </a:bodyPr>
          <a:lstStyle/>
          <a:p>
            <a:r>
              <a:rPr lang="pl-PL" sz="2000" dirty="0" smtClean="0"/>
              <a:t>Grupa IV</a:t>
            </a:r>
            <a:endParaRPr lang="pl-P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2786058"/>
            <a:ext cx="8229600" cy="4525963"/>
          </a:xfrm>
        </p:spPr>
        <p:txBody>
          <a:bodyPr/>
          <a:lstStyle/>
          <a:p>
            <a:pPr>
              <a:buNone/>
            </a:pPr>
            <a:r>
              <a:rPr lang="pl-PL" dirty="0" smtClean="0"/>
              <a:t>	Ploter  frezujący składa się z dwóch części, maszyny i systemu kontroli ruchu. Ploter   frezujący   CNC   stosowany   jest   do   wycinania   dowolnych zaprogramowanych w postaci kodu NC kształtów. </a:t>
            </a:r>
          </a:p>
        </p:txBody>
      </p:sp>
      <p:sp>
        <p:nvSpPr>
          <p:cNvPr id="2" name="Tytuł 1"/>
          <p:cNvSpPr>
            <a:spLocks noGrp="1"/>
          </p:cNvSpPr>
          <p:nvPr>
            <p:ph type="title"/>
          </p:nvPr>
        </p:nvSpPr>
        <p:spPr>
          <a:xfrm>
            <a:off x="428596" y="928670"/>
            <a:ext cx="8229600" cy="1143000"/>
          </a:xfrm>
        </p:spPr>
        <p:txBody>
          <a:bodyPr/>
          <a:lstStyle/>
          <a:p>
            <a:pPr algn="ctr"/>
            <a:r>
              <a:rPr lang="pl-PL" b="1" dirty="0" smtClean="0"/>
              <a:t>Struktura i komponenty</a:t>
            </a:r>
            <a:endParaRPr lang="pl-P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457200" y="1524000"/>
          <a:ext cx="8229600" cy="4765040"/>
        </p:xfrm>
        <a:graphic>
          <a:graphicData uri="http://schemas.openxmlformats.org/drawingml/2006/table">
            <a:tbl>
              <a:tblPr firstCol="1" bandRow="1">
                <a:tableStyleId>{5C22544A-7EE6-4342-B048-85BDC9FD1C3A}</a:tableStyleId>
              </a:tblPr>
              <a:tblGrid>
                <a:gridCol w="1645920"/>
                <a:gridCol w="1645920"/>
                <a:gridCol w="1645920"/>
                <a:gridCol w="1645920"/>
                <a:gridCol w="1645920"/>
              </a:tblGrid>
              <a:tr h="370840">
                <a:tc>
                  <a:txBody>
                    <a:bodyPr/>
                    <a:lstStyle/>
                    <a:p>
                      <a:r>
                        <a:rPr lang="pl-PL" sz="1200" dirty="0" smtClean="0"/>
                        <a:t>Ruchy w </a:t>
                      </a:r>
                    </a:p>
                    <a:p>
                      <a:r>
                        <a:rPr lang="pl-PL" sz="1200" dirty="0" smtClean="0"/>
                        <a:t>osiach </a:t>
                      </a:r>
                      <a:r>
                        <a:rPr lang="pl-PL" sz="1200" dirty="0" err="1" smtClean="0"/>
                        <a:t>X,Y,Z</a:t>
                      </a:r>
                      <a:endParaRPr lang="pl-PL" sz="1200" dirty="0"/>
                    </a:p>
                  </a:txBody>
                  <a:tcPr/>
                </a:tc>
                <a:tc>
                  <a:txBody>
                    <a:bodyPr/>
                    <a:lstStyle/>
                    <a:p>
                      <a:r>
                        <a:rPr lang="pl-PL" sz="1200" dirty="0" smtClean="0"/>
                        <a:t>360 x 360  x 45</a:t>
                      </a:r>
                    </a:p>
                    <a:p>
                      <a:r>
                        <a:rPr lang="pl-PL" sz="1200" dirty="0" smtClean="0"/>
                        <a:t>mm</a:t>
                      </a:r>
                      <a:endParaRPr lang="pl-PL" sz="1200" dirty="0"/>
                    </a:p>
                  </a:txBody>
                  <a:tcPr/>
                </a:tc>
                <a:tc>
                  <a:txBody>
                    <a:bodyPr/>
                    <a:lstStyle/>
                    <a:p>
                      <a:r>
                        <a:rPr lang="pl-PL" sz="1200" dirty="0" smtClean="0"/>
                        <a:t>800 x 1000  x </a:t>
                      </a:r>
                    </a:p>
                    <a:p>
                      <a:r>
                        <a:rPr lang="pl-PL" sz="1200" dirty="0" smtClean="0"/>
                        <a:t>80 mm</a:t>
                      </a:r>
                      <a:endParaRPr lang="pl-PL" sz="1200" dirty="0"/>
                    </a:p>
                  </a:txBody>
                  <a:tcPr/>
                </a:tc>
                <a:tc>
                  <a:txBody>
                    <a:bodyPr/>
                    <a:lstStyle/>
                    <a:p>
                      <a:r>
                        <a:rPr lang="pl-PL" sz="1200" dirty="0" smtClean="0"/>
                        <a:t>1300 x 1800 x</a:t>
                      </a:r>
                    </a:p>
                    <a:p>
                      <a:r>
                        <a:rPr lang="pl-PL" sz="1200" dirty="0" smtClean="0"/>
                        <a:t>190 mm</a:t>
                      </a:r>
                      <a:endParaRPr lang="pl-PL" sz="1200" dirty="0"/>
                    </a:p>
                  </a:txBody>
                  <a:tcPr/>
                </a:tc>
                <a:tc>
                  <a:txBody>
                    <a:bodyPr/>
                    <a:lstStyle/>
                    <a:p>
                      <a:r>
                        <a:rPr lang="pl-PL" sz="1200" dirty="0" smtClean="0"/>
                        <a:t>2050x3050x15</a:t>
                      </a:r>
                    </a:p>
                    <a:p>
                      <a:r>
                        <a:rPr lang="pl-PL" sz="1200" dirty="0" smtClean="0"/>
                        <a:t>0 mm</a:t>
                      </a:r>
                      <a:endParaRPr lang="pl-PL" sz="1200" dirty="0"/>
                    </a:p>
                  </a:txBody>
                  <a:tcPr/>
                </a:tc>
              </a:tr>
              <a:tr h="370840">
                <a:tc>
                  <a:txBody>
                    <a:bodyPr/>
                    <a:lstStyle/>
                    <a:p>
                      <a:r>
                        <a:rPr lang="pl-PL" sz="1200" dirty="0" smtClean="0"/>
                        <a:t>Maksymalny </a:t>
                      </a:r>
                    </a:p>
                    <a:p>
                      <a:r>
                        <a:rPr lang="pl-PL" sz="1200" dirty="0" smtClean="0"/>
                        <a:t>posuw</a:t>
                      </a:r>
                      <a:endParaRPr lang="pl-PL" sz="1200" dirty="0"/>
                    </a:p>
                  </a:txBody>
                  <a:tcPr/>
                </a:tc>
                <a:tc>
                  <a:txBody>
                    <a:bodyPr/>
                    <a:lstStyle/>
                    <a:p>
                      <a:r>
                        <a:rPr lang="pl-PL" sz="1200" dirty="0" smtClean="0"/>
                        <a:t>6000 mm/min</a:t>
                      </a:r>
                      <a:endParaRPr lang="pl-PL" sz="1200" dirty="0"/>
                    </a:p>
                  </a:txBody>
                  <a:tcPr/>
                </a:tc>
                <a:tc>
                  <a:txBody>
                    <a:bodyPr/>
                    <a:lstStyle/>
                    <a:p>
                      <a:r>
                        <a:rPr lang="pl-PL" sz="1200" dirty="0" smtClean="0"/>
                        <a:t>6000 mm/min</a:t>
                      </a:r>
                      <a:endParaRPr lang="pl-PL" sz="1200" dirty="0"/>
                    </a:p>
                  </a:txBody>
                  <a:tcPr/>
                </a:tc>
                <a:tc>
                  <a:txBody>
                    <a:bodyPr/>
                    <a:lstStyle/>
                    <a:p>
                      <a:r>
                        <a:rPr lang="pl-PL" sz="1200" dirty="0" smtClean="0"/>
                        <a:t>6000 mm/min</a:t>
                      </a:r>
                      <a:endParaRPr lang="pl-PL" sz="1200" dirty="0"/>
                    </a:p>
                  </a:txBody>
                  <a:tcPr/>
                </a:tc>
                <a:tc>
                  <a:txBody>
                    <a:bodyPr/>
                    <a:lstStyle/>
                    <a:p>
                      <a:r>
                        <a:rPr lang="pl-PL" sz="1200" dirty="0" smtClean="0"/>
                        <a:t>15000 mm/</a:t>
                      </a:r>
                      <a:r>
                        <a:rPr lang="pl-PL" sz="1200" dirty="0" err="1" smtClean="0"/>
                        <a:t>mn</a:t>
                      </a:r>
                      <a:endParaRPr lang="pl-PL" sz="1200" dirty="0"/>
                    </a:p>
                  </a:txBody>
                  <a:tcPr/>
                </a:tc>
              </a:tr>
              <a:tr h="370840">
                <a:tc>
                  <a:txBody>
                    <a:bodyPr/>
                    <a:lstStyle/>
                    <a:p>
                      <a:r>
                        <a:rPr lang="pl-PL" sz="1200" dirty="0" smtClean="0"/>
                        <a:t>Sterowniki</a:t>
                      </a:r>
                      <a:endParaRPr lang="pl-PL" sz="1200" dirty="0"/>
                    </a:p>
                  </a:txBody>
                  <a:tcPr/>
                </a:tc>
                <a:tc>
                  <a:txBody>
                    <a:bodyPr/>
                    <a:lstStyle/>
                    <a:p>
                      <a:r>
                        <a:rPr lang="pl-PL" sz="1200" dirty="0" err="1" smtClean="0"/>
                        <a:t>Stepper</a:t>
                      </a:r>
                      <a:r>
                        <a:rPr lang="pl-PL" sz="1200" dirty="0" smtClean="0"/>
                        <a:t> </a:t>
                      </a:r>
                    </a:p>
                    <a:p>
                      <a:r>
                        <a:rPr lang="pl-PL" sz="1200" dirty="0" err="1" smtClean="0"/>
                        <a:t>Leadshine</a:t>
                      </a:r>
                      <a:r>
                        <a:rPr lang="pl-PL" sz="1200" dirty="0" smtClean="0"/>
                        <a:t> 882</a:t>
                      </a:r>
                      <a:endParaRPr lang="pl-PL" sz="1200" dirty="0"/>
                    </a:p>
                  </a:txBody>
                  <a:tcPr/>
                </a:tc>
                <a:tc>
                  <a:txBody>
                    <a:bodyPr/>
                    <a:lstStyle/>
                    <a:p>
                      <a:r>
                        <a:rPr lang="pl-PL" sz="1200" dirty="0" smtClean="0"/>
                        <a:t>Step motors </a:t>
                      </a:r>
                    </a:p>
                    <a:p>
                      <a:r>
                        <a:rPr lang="pl-PL" sz="1200" dirty="0" err="1" smtClean="0"/>
                        <a:t>Leadshine</a:t>
                      </a:r>
                      <a:r>
                        <a:rPr lang="pl-PL" sz="1200" dirty="0" smtClean="0"/>
                        <a:t> 882</a:t>
                      </a:r>
                      <a:endParaRPr lang="pl-PL" sz="1200" dirty="0"/>
                    </a:p>
                  </a:txBody>
                  <a:tcPr/>
                </a:tc>
                <a:tc>
                  <a:txBody>
                    <a:bodyPr/>
                    <a:lstStyle/>
                    <a:p>
                      <a:r>
                        <a:rPr lang="pl-PL" sz="1200" dirty="0" smtClean="0"/>
                        <a:t>Step motors </a:t>
                      </a:r>
                    </a:p>
                    <a:p>
                      <a:r>
                        <a:rPr lang="pl-PL" sz="1200" dirty="0" smtClean="0"/>
                        <a:t>Leadshine882</a:t>
                      </a:r>
                      <a:endParaRPr lang="pl-PL" sz="1200" dirty="0"/>
                    </a:p>
                  </a:txBody>
                  <a:tcPr/>
                </a:tc>
                <a:tc>
                  <a:txBody>
                    <a:bodyPr/>
                    <a:lstStyle/>
                    <a:p>
                      <a:r>
                        <a:rPr lang="pl-PL" sz="1200" dirty="0" smtClean="0"/>
                        <a:t>Step motors </a:t>
                      </a:r>
                    </a:p>
                    <a:p>
                      <a:r>
                        <a:rPr lang="pl-PL" sz="1200" dirty="0" smtClean="0"/>
                        <a:t>Leadshine882</a:t>
                      </a:r>
                      <a:endParaRPr lang="pl-PL" sz="1200" dirty="0"/>
                    </a:p>
                  </a:txBody>
                  <a:tcPr/>
                </a:tc>
              </a:tr>
              <a:tr h="370840">
                <a:tc>
                  <a:txBody>
                    <a:bodyPr/>
                    <a:lstStyle/>
                    <a:p>
                      <a:r>
                        <a:rPr lang="pl-PL" sz="1200" dirty="0" smtClean="0"/>
                        <a:t>Obroty </a:t>
                      </a:r>
                    </a:p>
                    <a:p>
                      <a:r>
                        <a:rPr lang="pl-PL" sz="1200" dirty="0" smtClean="0"/>
                        <a:t>wrzeciona </a:t>
                      </a:r>
                      <a:endParaRPr lang="pl-PL" sz="1200" dirty="0"/>
                    </a:p>
                  </a:txBody>
                  <a:tcPr/>
                </a:tc>
                <a:tc>
                  <a:txBody>
                    <a:bodyPr/>
                    <a:lstStyle/>
                    <a:p>
                      <a:r>
                        <a:rPr lang="pl-PL" sz="1200" dirty="0" smtClean="0"/>
                        <a:t>6.000-24.000 </a:t>
                      </a:r>
                    </a:p>
                    <a:p>
                      <a:r>
                        <a:rPr lang="pl-PL" sz="1200" dirty="0" err="1" smtClean="0"/>
                        <a:t>rpm</a:t>
                      </a:r>
                      <a:endParaRPr lang="pl-PL" sz="1200" dirty="0"/>
                    </a:p>
                  </a:txBody>
                  <a:tcPr/>
                </a:tc>
                <a:tc>
                  <a:txBody>
                    <a:bodyPr/>
                    <a:lstStyle/>
                    <a:p>
                      <a:r>
                        <a:rPr lang="pl-PL" sz="1200" dirty="0" smtClean="0"/>
                        <a:t>6.000-24.000 </a:t>
                      </a:r>
                    </a:p>
                    <a:p>
                      <a:r>
                        <a:rPr lang="pl-PL" sz="1200" dirty="0" err="1" smtClean="0"/>
                        <a:t>rpm</a:t>
                      </a:r>
                      <a:endParaRPr lang="pl-PL" sz="1200" dirty="0"/>
                    </a:p>
                  </a:txBody>
                  <a:tcPr/>
                </a:tc>
                <a:tc>
                  <a:txBody>
                    <a:bodyPr/>
                    <a:lstStyle/>
                    <a:p>
                      <a:r>
                        <a:rPr lang="pl-PL" sz="1200" dirty="0" smtClean="0"/>
                        <a:t>6.000-18000 </a:t>
                      </a:r>
                    </a:p>
                    <a:p>
                      <a:r>
                        <a:rPr lang="pl-PL" sz="1200" dirty="0" err="1" smtClean="0"/>
                        <a:t>rpm</a:t>
                      </a:r>
                      <a:endParaRPr lang="pl-PL" sz="1200" dirty="0"/>
                    </a:p>
                  </a:txBody>
                  <a:tcPr/>
                </a:tc>
                <a:tc>
                  <a:txBody>
                    <a:bodyPr/>
                    <a:lstStyle/>
                    <a:p>
                      <a:r>
                        <a:rPr lang="pl-PL" sz="1200" dirty="0" smtClean="0"/>
                        <a:t>6000-24000 </a:t>
                      </a:r>
                    </a:p>
                    <a:p>
                      <a:r>
                        <a:rPr lang="pl-PL" sz="1200" dirty="0" err="1" smtClean="0"/>
                        <a:t>obr</a:t>
                      </a:r>
                      <a:r>
                        <a:rPr lang="pl-PL" sz="1200" dirty="0" smtClean="0"/>
                        <a:t>/min, </a:t>
                      </a:r>
                      <a:endParaRPr lang="pl-PL" sz="1200" dirty="0"/>
                    </a:p>
                  </a:txBody>
                  <a:tcPr/>
                </a:tc>
              </a:tr>
              <a:tr h="370840">
                <a:tc>
                  <a:txBody>
                    <a:bodyPr/>
                    <a:lstStyle/>
                    <a:p>
                      <a:r>
                        <a:rPr lang="pl-PL" sz="1200" dirty="0" smtClean="0"/>
                        <a:t>Moc </a:t>
                      </a:r>
                    </a:p>
                    <a:p>
                      <a:r>
                        <a:rPr lang="pl-PL" sz="1200" dirty="0" smtClean="0"/>
                        <a:t>wrzeciona </a:t>
                      </a:r>
                      <a:endParaRPr lang="pl-PL" sz="1200" dirty="0"/>
                    </a:p>
                  </a:txBody>
                  <a:tcPr/>
                </a:tc>
                <a:tc>
                  <a:txBody>
                    <a:bodyPr/>
                    <a:lstStyle/>
                    <a:p>
                      <a:r>
                        <a:rPr lang="pl-PL" sz="1200" dirty="0" smtClean="0"/>
                        <a:t>1.5 KW, </a:t>
                      </a:r>
                    </a:p>
                    <a:p>
                      <a:r>
                        <a:rPr lang="pl-PL" sz="1200" dirty="0" smtClean="0"/>
                        <a:t>chłodzenie </a:t>
                      </a:r>
                    </a:p>
                    <a:p>
                      <a:r>
                        <a:rPr lang="pl-PL" sz="1200" dirty="0" smtClean="0"/>
                        <a:t>wodą</a:t>
                      </a:r>
                      <a:endParaRPr lang="pl-PL" sz="1200" dirty="0"/>
                    </a:p>
                  </a:txBody>
                  <a:tcPr/>
                </a:tc>
                <a:tc>
                  <a:txBody>
                    <a:bodyPr/>
                    <a:lstStyle/>
                    <a:p>
                      <a:r>
                        <a:rPr lang="pl-PL" sz="1200" dirty="0" smtClean="0"/>
                        <a:t>1.5 KW, </a:t>
                      </a:r>
                    </a:p>
                    <a:p>
                      <a:r>
                        <a:rPr lang="pl-PL" sz="1200" dirty="0" smtClean="0"/>
                        <a:t>chłodzenie </a:t>
                      </a:r>
                    </a:p>
                    <a:p>
                      <a:r>
                        <a:rPr lang="pl-PL" sz="1200" dirty="0" smtClean="0"/>
                        <a:t>wodą</a:t>
                      </a:r>
                      <a:endParaRPr lang="pl-PL" sz="1200" dirty="0"/>
                    </a:p>
                  </a:txBody>
                  <a:tcPr/>
                </a:tc>
                <a:tc>
                  <a:txBody>
                    <a:bodyPr/>
                    <a:lstStyle/>
                    <a:p>
                      <a:r>
                        <a:rPr lang="pl-PL" sz="1200" dirty="0" smtClean="0"/>
                        <a:t>3,5 KW HSD</a:t>
                      </a:r>
                      <a:endParaRPr lang="pl-PL" sz="1200" dirty="0"/>
                    </a:p>
                  </a:txBody>
                  <a:tcPr/>
                </a:tc>
                <a:tc>
                  <a:txBody>
                    <a:bodyPr/>
                    <a:lstStyle/>
                    <a:p>
                      <a:r>
                        <a:rPr lang="pl-PL" sz="1200" dirty="0" smtClean="0"/>
                        <a:t>HSD 4,5 </a:t>
                      </a:r>
                      <a:r>
                        <a:rPr lang="pl-PL" sz="1200" dirty="0" err="1" smtClean="0"/>
                        <a:t>kW</a:t>
                      </a:r>
                      <a:r>
                        <a:rPr lang="pl-PL" sz="1200" dirty="0" smtClean="0"/>
                        <a:t>, </a:t>
                      </a:r>
                    </a:p>
                    <a:p>
                      <a:r>
                        <a:rPr lang="pl-PL" sz="1200" dirty="0" smtClean="0"/>
                        <a:t>chłodzenie </a:t>
                      </a:r>
                    </a:p>
                    <a:p>
                      <a:r>
                        <a:rPr lang="pl-PL" sz="1200" dirty="0" smtClean="0"/>
                        <a:t>powietrzem</a:t>
                      </a:r>
                      <a:endParaRPr lang="pl-PL" sz="1200" dirty="0"/>
                    </a:p>
                  </a:txBody>
                  <a:tcPr/>
                </a:tc>
              </a:tr>
              <a:tr h="370840">
                <a:tc>
                  <a:txBody>
                    <a:bodyPr/>
                    <a:lstStyle/>
                    <a:p>
                      <a:r>
                        <a:rPr lang="pl-PL" sz="1200" dirty="0" smtClean="0"/>
                        <a:t>Dokładność</a:t>
                      </a:r>
                      <a:endParaRPr lang="pl-PL" sz="1200" dirty="0"/>
                    </a:p>
                  </a:txBody>
                  <a:tcPr/>
                </a:tc>
                <a:tc>
                  <a:txBody>
                    <a:bodyPr/>
                    <a:lstStyle/>
                    <a:p>
                      <a:r>
                        <a:rPr lang="pl-PL" sz="1200" dirty="0" smtClean="0"/>
                        <a:t>0.05mm</a:t>
                      </a:r>
                      <a:endParaRPr lang="pl-PL" sz="1200" dirty="0"/>
                    </a:p>
                  </a:txBody>
                  <a:tcPr/>
                </a:tc>
                <a:tc>
                  <a:txBody>
                    <a:bodyPr/>
                    <a:lstStyle/>
                    <a:p>
                      <a:r>
                        <a:rPr lang="pl-PL" sz="1200" dirty="0" smtClean="0"/>
                        <a:t>0.05mm</a:t>
                      </a:r>
                      <a:endParaRPr lang="pl-PL" sz="1200" dirty="0"/>
                    </a:p>
                  </a:txBody>
                  <a:tcPr/>
                </a:tc>
                <a:tc>
                  <a:txBody>
                    <a:bodyPr/>
                    <a:lstStyle/>
                    <a:p>
                      <a:r>
                        <a:rPr lang="pl-PL" sz="1200" dirty="0" smtClean="0"/>
                        <a:t>0.05mm</a:t>
                      </a:r>
                      <a:endParaRPr lang="pl-PL" sz="1200" dirty="0"/>
                    </a:p>
                  </a:txBody>
                  <a:tcPr/>
                </a:tc>
                <a:tc>
                  <a:txBody>
                    <a:bodyPr/>
                    <a:lstStyle/>
                    <a:p>
                      <a:r>
                        <a:rPr lang="pl-PL" sz="1200" dirty="0" smtClean="0"/>
                        <a:t>0.05mm</a:t>
                      </a:r>
                      <a:endParaRPr lang="pl-PL" sz="1200" dirty="0"/>
                    </a:p>
                  </a:txBody>
                  <a:tcPr/>
                </a:tc>
              </a:tr>
              <a:tr h="370840">
                <a:tc>
                  <a:txBody>
                    <a:bodyPr/>
                    <a:lstStyle/>
                    <a:p>
                      <a:r>
                        <a:rPr lang="pl-PL" sz="1200" dirty="0" smtClean="0"/>
                        <a:t>System </a:t>
                      </a:r>
                    </a:p>
                    <a:p>
                      <a:r>
                        <a:rPr lang="pl-PL" sz="1200" dirty="0" smtClean="0"/>
                        <a:t>operacyjny </a:t>
                      </a:r>
                      <a:endParaRPr lang="pl-PL" sz="1200" dirty="0"/>
                    </a:p>
                  </a:txBody>
                  <a:tcPr/>
                </a:tc>
                <a:tc>
                  <a:txBody>
                    <a:bodyPr/>
                    <a:lstStyle/>
                    <a:p>
                      <a:r>
                        <a:rPr lang="pl-PL" sz="1200" dirty="0" smtClean="0"/>
                        <a:t>DSP i USB </a:t>
                      </a:r>
                    </a:p>
                    <a:p>
                      <a:r>
                        <a:rPr lang="pl-PL" sz="1200" dirty="0" err="1" smtClean="0"/>
                        <a:t>Interface</a:t>
                      </a:r>
                      <a:endParaRPr lang="pl-PL" sz="1200" dirty="0"/>
                    </a:p>
                  </a:txBody>
                  <a:tcPr/>
                </a:tc>
                <a:tc>
                  <a:txBody>
                    <a:bodyPr/>
                    <a:lstStyle/>
                    <a:p>
                      <a:r>
                        <a:rPr lang="pl-PL" sz="1200" dirty="0" smtClean="0"/>
                        <a:t>DSP i USB </a:t>
                      </a:r>
                    </a:p>
                    <a:p>
                      <a:r>
                        <a:rPr lang="pl-PL" sz="1200" dirty="0" err="1" smtClean="0"/>
                        <a:t>Interface</a:t>
                      </a:r>
                      <a:endParaRPr lang="pl-PL" sz="1200" dirty="0"/>
                    </a:p>
                  </a:txBody>
                  <a:tcPr/>
                </a:tc>
                <a:tc>
                  <a:txBody>
                    <a:bodyPr/>
                    <a:lstStyle/>
                    <a:p>
                      <a:r>
                        <a:rPr lang="pl-PL" sz="1200" dirty="0" smtClean="0"/>
                        <a:t>DSP i USB </a:t>
                      </a:r>
                    </a:p>
                    <a:p>
                      <a:r>
                        <a:rPr lang="pl-PL" sz="1200" dirty="0" err="1" smtClean="0"/>
                        <a:t>Interface</a:t>
                      </a:r>
                      <a:endParaRPr lang="pl-PL" sz="1200" dirty="0"/>
                    </a:p>
                  </a:txBody>
                  <a:tcPr/>
                </a:tc>
                <a:tc>
                  <a:txBody>
                    <a:bodyPr/>
                    <a:lstStyle/>
                    <a:p>
                      <a:r>
                        <a:rPr lang="pl-PL" sz="1200" dirty="0" smtClean="0"/>
                        <a:t>DSP i USB </a:t>
                      </a:r>
                    </a:p>
                    <a:p>
                      <a:r>
                        <a:rPr lang="pl-PL" sz="1200" dirty="0" err="1" smtClean="0"/>
                        <a:t>Interface</a:t>
                      </a:r>
                      <a:endParaRPr lang="pl-PL" sz="1200" dirty="0"/>
                    </a:p>
                  </a:txBody>
                  <a:tcPr/>
                </a:tc>
              </a:tr>
              <a:tr h="370840">
                <a:tc>
                  <a:txBody>
                    <a:bodyPr/>
                    <a:lstStyle/>
                    <a:p>
                      <a:r>
                        <a:rPr lang="pl-PL" sz="1200" dirty="0" smtClean="0"/>
                        <a:t>Zasilanie</a:t>
                      </a:r>
                      <a:endParaRPr lang="pl-PL" sz="1200" dirty="0"/>
                    </a:p>
                  </a:txBody>
                  <a:tcPr/>
                </a:tc>
                <a:tc>
                  <a:txBody>
                    <a:bodyPr/>
                    <a:lstStyle/>
                    <a:p>
                      <a:r>
                        <a:rPr lang="pl-PL" sz="1200" dirty="0" smtClean="0"/>
                        <a:t>220V/50 Hz</a:t>
                      </a:r>
                      <a:endParaRPr lang="pl-PL" sz="1200" dirty="0"/>
                    </a:p>
                  </a:txBody>
                  <a:tcPr/>
                </a:tc>
                <a:tc>
                  <a:txBody>
                    <a:bodyPr/>
                    <a:lstStyle/>
                    <a:p>
                      <a:r>
                        <a:rPr lang="pl-PL" sz="1200" dirty="0" smtClean="0"/>
                        <a:t>220V/50 Hz</a:t>
                      </a:r>
                      <a:endParaRPr lang="pl-PL" sz="1200" dirty="0"/>
                    </a:p>
                  </a:txBody>
                  <a:tcPr/>
                </a:tc>
                <a:tc>
                  <a:txBody>
                    <a:bodyPr/>
                    <a:lstStyle/>
                    <a:p>
                      <a:r>
                        <a:rPr lang="pl-PL" sz="1200" dirty="0" smtClean="0"/>
                        <a:t>380V/50 Hz; </a:t>
                      </a:r>
                    </a:p>
                    <a:p>
                      <a:r>
                        <a:rPr lang="pl-PL" sz="1200" dirty="0" smtClean="0"/>
                        <a:t>220V/50 Hz</a:t>
                      </a:r>
                      <a:endParaRPr lang="pl-PL" sz="1200" dirty="0"/>
                    </a:p>
                  </a:txBody>
                  <a:tcPr/>
                </a:tc>
                <a:tc>
                  <a:txBody>
                    <a:bodyPr/>
                    <a:lstStyle/>
                    <a:p>
                      <a:r>
                        <a:rPr lang="pl-PL" sz="1200" dirty="0" smtClean="0"/>
                        <a:t>380V/50 Hz; </a:t>
                      </a:r>
                    </a:p>
                    <a:p>
                      <a:r>
                        <a:rPr lang="pl-PL" sz="1200" dirty="0" smtClean="0"/>
                        <a:t>220V/50 Hz</a:t>
                      </a:r>
                      <a:endParaRPr lang="pl-PL" sz="1200" dirty="0"/>
                    </a:p>
                  </a:txBody>
                  <a:tcPr/>
                </a:tc>
              </a:tr>
              <a:tr h="370840">
                <a:tc>
                  <a:txBody>
                    <a:bodyPr/>
                    <a:lstStyle/>
                    <a:p>
                      <a:r>
                        <a:rPr lang="pl-PL" sz="1200" dirty="0" smtClean="0"/>
                        <a:t>Waga</a:t>
                      </a:r>
                      <a:endParaRPr lang="pl-PL" sz="1200" dirty="0"/>
                    </a:p>
                  </a:txBody>
                  <a:tcPr/>
                </a:tc>
                <a:tc>
                  <a:txBody>
                    <a:bodyPr/>
                    <a:lstStyle/>
                    <a:p>
                      <a:r>
                        <a:rPr lang="pl-PL" sz="1200" dirty="0" smtClean="0"/>
                        <a:t>200  kg</a:t>
                      </a:r>
                      <a:endParaRPr lang="pl-PL" sz="1200" dirty="0"/>
                    </a:p>
                  </a:txBody>
                  <a:tcPr/>
                </a:tc>
                <a:tc>
                  <a:txBody>
                    <a:bodyPr/>
                    <a:lstStyle/>
                    <a:p>
                      <a:r>
                        <a:rPr lang="pl-PL" sz="1200" dirty="0" smtClean="0"/>
                        <a:t>340  kg</a:t>
                      </a:r>
                      <a:endParaRPr lang="pl-PL" sz="1200" dirty="0"/>
                    </a:p>
                  </a:txBody>
                  <a:tcPr/>
                </a:tc>
                <a:tc>
                  <a:txBody>
                    <a:bodyPr/>
                    <a:lstStyle/>
                    <a:p>
                      <a:r>
                        <a:rPr lang="pl-PL" sz="1200" dirty="0" smtClean="0"/>
                        <a:t>710 kg</a:t>
                      </a:r>
                      <a:endParaRPr lang="pl-PL" sz="1200" dirty="0"/>
                    </a:p>
                  </a:txBody>
                  <a:tcPr/>
                </a:tc>
                <a:tc>
                  <a:txBody>
                    <a:bodyPr/>
                    <a:lstStyle/>
                    <a:p>
                      <a:r>
                        <a:rPr lang="pl-PL" sz="1200" dirty="0" smtClean="0"/>
                        <a:t>1345 kg</a:t>
                      </a:r>
                      <a:endParaRPr lang="pl-PL" sz="1200" dirty="0"/>
                    </a:p>
                  </a:txBody>
                  <a:tcPr/>
                </a:tc>
              </a:tr>
              <a:tr h="370840">
                <a:tc>
                  <a:txBody>
                    <a:bodyPr/>
                    <a:lstStyle/>
                    <a:p>
                      <a:r>
                        <a:rPr lang="pl-PL" sz="1200" dirty="0" smtClean="0"/>
                        <a:t>Rozmiar </a:t>
                      </a:r>
                    </a:p>
                    <a:p>
                      <a:r>
                        <a:rPr lang="pl-PL" sz="1200" dirty="0" smtClean="0"/>
                        <a:t>skrzyni</a:t>
                      </a:r>
                      <a:endParaRPr lang="pl-PL" sz="1200" dirty="0"/>
                    </a:p>
                  </a:txBody>
                  <a:tcPr/>
                </a:tc>
                <a:tc>
                  <a:txBody>
                    <a:bodyPr/>
                    <a:lstStyle/>
                    <a:p>
                      <a:r>
                        <a:rPr lang="pl-PL" sz="1200" dirty="0" smtClean="0"/>
                        <a:t>1100x900x500</a:t>
                      </a:r>
                    </a:p>
                    <a:p>
                      <a:r>
                        <a:rPr lang="pl-PL" sz="1200" dirty="0" smtClean="0"/>
                        <a:t>mm</a:t>
                      </a:r>
                      <a:endParaRPr lang="pl-PL" sz="1200" dirty="0"/>
                    </a:p>
                  </a:txBody>
                  <a:tcPr/>
                </a:tc>
                <a:tc>
                  <a:txBody>
                    <a:bodyPr/>
                    <a:lstStyle/>
                    <a:p>
                      <a:r>
                        <a:rPr lang="pl-PL" sz="1200" dirty="0" smtClean="0"/>
                        <a:t>1370 </a:t>
                      </a:r>
                    </a:p>
                    <a:p>
                      <a:r>
                        <a:rPr lang="pl-PL" sz="1200" dirty="0" smtClean="0"/>
                        <a:t>x1650x1360 </a:t>
                      </a:r>
                    </a:p>
                    <a:p>
                      <a:r>
                        <a:rPr lang="pl-PL" sz="1200" dirty="0" smtClean="0"/>
                        <a:t>mm</a:t>
                      </a:r>
                      <a:endParaRPr lang="pl-PL" sz="1200" dirty="0"/>
                    </a:p>
                  </a:txBody>
                  <a:tcPr/>
                </a:tc>
                <a:tc>
                  <a:txBody>
                    <a:bodyPr/>
                    <a:lstStyle/>
                    <a:p>
                      <a:r>
                        <a:rPr lang="pl-PL" sz="1200" dirty="0" smtClean="0"/>
                        <a:t>1950x2440x15</a:t>
                      </a:r>
                    </a:p>
                    <a:p>
                      <a:r>
                        <a:rPr lang="pl-PL" sz="1200" dirty="0" smtClean="0"/>
                        <a:t>20 mm</a:t>
                      </a:r>
                      <a:endParaRPr lang="pl-PL" sz="1200" dirty="0"/>
                    </a:p>
                  </a:txBody>
                  <a:tcPr/>
                </a:tc>
                <a:tc>
                  <a:txBody>
                    <a:bodyPr/>
                    <a:lstStyle/>
                    <a:p>
                      <a:endParaRPr lang="pl-PL" sz="1200" dirty="0"/>
                    </a:p>
                  </a:txBody>
                  <a:tcPr/>
                </a:tc>
              </a:tr>
            </a:tbl>
          </a:graphicData>
        </a:graphic>
      </p:graphicFrame>
      <p:sp>
        <p:nvSpPr>
          <p:cNvPr id="2" name="Tytuł 1"/>
          <p:cNvSpPr>
            <a:spLocks noGrp="1"/>
          </p:cNvSpPr>
          <p:nvPr>
            <p:ph type="title"/>
          </p:nvPr>
        </p:nvSpPr>
        <p:spPr/>
        <p:txBody>
          <a:bodyPr>
            <a:normAutofit/>
          </a:bodyPr>
          <a:lstStyle/>
          <a:p>
            <a:r>
              <a:rPr lang="pl-PL" b="1" dirty="0" smtClean="0"/>
              <a:t>Przykładowe</a:t>
            </a:r>
            <a:r>
              <a:rPr lang="pl-PL" dirty="0" smtClean="0"/>
              <a:t> </a:t>
            </a:r>
            <a:r>
              <a:rPr lang="pl-PL" b="1" dirty="0" smtClean="0"/>
              <a:t>specyfikacje</a:t>
            </a:r>
            <a:r>
              <a:rPr lang="pl-PL" dirty="0" smtClean="0"/>
              <a:t> </a:t>
            </a:r>
            <a:r>
              <a:rPr lang="pl-PL" b="1" dirty="0" smtClean="0"/>
              <a:t>plotera</a:t>
            </a:r>
            <a:endParaRPr lang="pl-P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428860" y="1857364"/>
            <a:ext cx="4067175" cy="3619500"/>
          </a:xfrm>
          <a:prstGeom prst="rect">
            <a:avLst/>
          </a:prstGeom>
          <a:noFill/>
          <a:ln w="9525">
            <a:noFill/>
            <a:miter lim="800000"/>
            <a:headEnd/>
            <a:tailEnd/>
          </a:ln>
          <a:effectLst/>
        </p:spPr>
      </p:pic>
      <p:sp>
        <p:nvSpPr>
          <p:cNvPr id="2" name="Tytuł 1"/>
          <p:cNvSpPr>
            <a:spLocks noGrp="1"/>
          </p:cNvSpPr>
          <p:nvPr>
            <p:ph type="title"/>
          </p:nvPr>
        </p:nvSpPr>
        <p:spPr/>
        <p:txBody>
          <a:bodyPr/>
          <a:lstStyle/>
          <a:p>
            <a:pPr algn="ctr"/>
            <a:r>
              <a:rPr lang="pl-PL" b="1" dirty="0" smtClean="0"/>
              <a:t>Wygląd panelu sterującego</a:t>
            </a:r>
            <a:endParaRPr lang="pl-P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p:cNvSpPr>
            <a:spLocks noGrp="1"/>
          </p:cNvSpPr>
          <p:nvPr>
            <p:ph type="subTitle" idx="1"/>
          </p:nvPr>
        </p:nvSpPr>
        <p:spPr/>
        <p:txBody>
          <a:bodyPr/>
          <a:lstStyle/>
          <a:p>
            <a:r>
              <a:rPr lang="pl-PL" dirty="0" smtClean="0"/>
              <a:t> </a:t>
            </a:r>
            <a:endParaRPr lang="pl-PL" dirty="0"/>
          </a:p>
        </p:txBody>
      </p:sp>
      <p:sp>
        <p:nvSpPr>
          <p:cNvPr id="4" name="Tytuł 3"/>
          <p:cNvSpPr>
            <a:spLocks noGrp="1"/>
          </p:cNvSpPr>
          <p:nvPr>
            <p:ph type="ctrTitle"/>
          </p:nvPr>
        </p:nvSpPr>
        <p:spPr>
          <a:xfrm>
            <a:off x="642910" y="2571744"/>
            <a:ext cx="7772400" cy="1470025"/>
          </a:xfrm>
        </p:spPr>
        <p:txBody>
          <a:bodyPr>
            <a:normAutofit fontScale="90000"/>
          </a:bodyPr>
          <a:lstStyle/>
          <a:p>
            <a:r>
              <a:rPr lang="pl-PL" b="1" dirty="0" smtClean="0"/>
              <a:t>Temat: Znaczenie Obrabiarek CNC w życiu współczesnym!</a:t>
            </a:r>
            <a:r>
              <a:rPr lang="pl-PL" dirty="0" smtClean="0"/>
              <a:t/>
            </a:r>
            <a:br>
              <a:rPr lang="pl-PL" dirty="0" smtClean="0"/>
            </a:br>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stretch>
            <a:fillRect/>
          </a:stretch>
        </p:blipFill>
        <p:spPr bwMode="auto">
          <a:xfrm>
            <a:off x="457200" y="1618890"/>
            <a:ext cx="8229600" cy="4382219"/>
          </a:xfrm>
          <a:prstGeom prst="rect">
            <a:avLst/>
          </a:prstGeom>
          <a:noFill/>
          <a:ln w="9525">
            <a:noFill/>
            <a:miter lim="800000"/>
            <a:headEnd/>
            <a:tailEnd/>
          </a:ln>
          <a:effectLst/>
        </p:spPr>
      </p:pic>
      <p:sp>
        <p:nvSpPr>
          <p:cNvPr id="2" name="Tytuł 1"/>
          <p:cNvSpPr>
            <a:spLocks noGrp="1"/>
          </p:cNvSpPr>
          <p:nvPr>
            <p:ph type="title"/>
          </p:nvPr>
        </p:nvSpPr>
        <p:spPr/>
        <p:txBody>
          <a:bodyPr>
            <a:normAutofit fontScale="90000"/>
          </a:bodyPr>
          <a:lstStyle/>
          <a:p>
            <a:r>
              <a:rPr lang="pl-PL" b="1" dirty="0" smtClean="0"/>
              <a:t>Opis klawiszy na panelu sterującym</a:t>
            </a:r>
            <a:endParaRPr lang="pl-P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ppt_x"/>
                                          </p:val>
                                        </p:tav>
                                        <p:tav tm="100000">
                                          <p:val>
                                            <p:strVal val="#ppt_x"/>
                                          </p:val>
                                        </p:tav>
                                      </p:tavLst>
                                    </p:anim>
                                    <p:anim calcmode="lin" valueType="num">
                                      <p:cBhvr additive="base">
                                        <p:cTn id="1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28596" y="1142984"/>
            <a:ext cx="7858180" cy="3929090"/>
          </a:xfrm>
          <a:prstGeom prst="rect">
            <a:avLst/>
          </a:prstGeom>
          <a:noFill/>
          <a:ln w="9525">
            <a:noFill/>
            <a:miter lim="800000"/>
            <a:headEnd/>
            <a:tailEnd/>
          </a:ln>
          <a:effectLst/>
        </p:spPr>
      </p:pic>
      <p:sp>
        <p:nvSpPr>
          <p:cNvPr id="2" name="Tytuł 1"/>
          <p:cNvSpPr>
            <a:spLocks noGrp="1"/>
          </p:cNvSpPr>
          <p:nvPr>
            <p:ph type="title"/>
          </p:nvPr>
        </p:nvSpPr>
        <p:spPr>
          <a:xfrm>
            <a:off x="357158" y="285728"/>
            <a:ext cx="8229600" cy="785818"/>
          </a:xfrm>
        </p:spPr>
        <p:txBody>
          <a:bodyPr>
            <a:normAutofit fontScale="90000"/>
          </a:bodyPr>
          <a:lstStyle/>
          <a:p>
            <a:r>
              <a:rPr lang="pl-PL" b="1" dirty="0" smtClean="0"/>
              <a:t>Opis klawiszy na panelu sterującym </a:t>
            </a:r>
            <a:r>
              <a:rPr lang="pl-PL" b="1" dirty="0" err="1" smtClean="0"/>
              <a:t>cd</a:t>
            </a:r>
            <a:r>
              <a:rPr lang="pl-PL" b="1" dirty="0" smtClean="0"/>
              <a:t>.</a:t>
            </a:r>
            <a:endParaRPr lang="pl-PL" b="1" dirty="0"/>
          </a:p>
        </p:txBody>
      </p:sp>
      <p:pic>
        <p:nvPicPr>
          <p:cNvPr id="3075" name="Picture 3"/>
          <p:cNvPicPr>
            <a:picLocks noChangeAspect="1" noChangeArrowheads="1"/>
          </p:cNvPicPr>
          <p:nvPr/>
        </p:nvPicPr>
        <p:blipFill>
          <a:blip r:embed="rId3"/>
          <a:srcRect/>
          <a:stretch>
            <a:fillRect/>
          </a:stretch>
        </p:blipFill>
        <p:spPr bwMode="auto">
          <a:xfrm>
            <a:off x="428596" y="5072074"/>
            <a:ext cx="7858180" cy="14287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2000"/>
                                        <p:tgtEl>
                                          <p:spTgt spid="3074"/>
                                        </p:tgtEl>
                                      </p:cBhvr>
                                    </p:animEffect>
                                  </p:childTnLst>
                                </p:cTn>
                              </p:par>
                              <p:par>
                                <p:cTn id="13" presetID="10"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2357430"/>
            <a:ext cx="8229600" cy="3333760"/>
          </a:xfrm>
        </p:spPr>
        <p:txBody>
          <a:bodyPr/>
          <a:lstStyle/>
          <a:p>
            <a:pPr>
              <a:buNone/>
            </a:pPr>
            <a:r>
              <a:rPr lang="pl-PL" dirty="0" smtClean="0"/>
              <a:t>    Maszyna może pracować w dwóch trybach pracy:</a:t>
            </a:r>
          </a:p>
          <a:p>
            <a:pPr>
              <a:buNone/>
            </a:pPr>
            <a:endParaRPr lang="pl-PL" dirty="0" smtClean="0"/>
          </a:p>
          <a:p>
            <a:r>
              <a:rPr lang="pl-PL" dirty="0" smtClean="0">
                <a:hlinkClick r:id="rId2" action="ppaction://hlinksldjump"/>
              </a:rPr>
              <a:t>TRYB MANUALNY</a:t>
            </a:r>
            <a:endParaRPr lang="pl-PL" dirty="0" smtClean="0"/>
          </a:p>
          <a:p>
            <a:r>
              <a:rPr lang="pl-PL" dirty="0" smtClean="0">
                <a:hlinkClick r:id="rId3" action="ppaction://hlinksldjump"/>
              </a:rPr>
              <a:t>TRYB AUTOMATYCZNY</a:t>
            </a:r>
            <a:endParaRPr lang="pl-PL" dirty="0" smtClean="0"/>
          </a:p>
          <a:p>
            <a:pPr>
              <a:buNone/>
            </a:pPr>
            <a:endParaRPr lang="pl-PL" dirty="0"/>
          </a:p>
        </p:txBody>
      </p:sp>
      <p:sp>
        <p:nvSpPr>
          <p:cNvPr id="2" name="Tytuł 1"/>
          <p:cNvSpPr>
            <a:spLocks noGrp="1"/>
          </p:cNvSpPr>
          <p:nvPr>
            <p:ph type="title"/>
          </p:nvPr>
        </p:nvSpPr>
        <p:spPr>
          <a:xfrm>
            <a:off x="428596" y="500042"/>
            <a:ext cx="8229600" cy="1219200"/>
          </a:xfrm>
        </p:spPr>
        <p:txBody>
          <a:bodyPr/>
          <a:lstStyle/>
          <a:p>
            <a:pPr algn="ctr"/>
            <a:r>
              <a:rPr lang="pl-PL" b="1" dirty="0" smtClean="0"/>
              <a:t>Tryby pracy</a:t>
            </a:r>
            <a:endParaRPr lang="pl-P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mph" presetSubtype="1" grpId="1" nodeType="clickEffect">
                                  <p:stCondLst>
                                    <p:cond delay="0"/>
                                  </p:stCondLst>
                                  <p:childTnLst>
                                    <p:set>
                                      <p:cBhvr override="childStyle">
                                        <p:cTn id="11" dur="indefinite"/>
                                        <p:tgtEl>
                                          <p:spTgt spid="2"/>
                                        </p:tgtEl>
                                        <p:attrNameLst>
                                          <p:attrName>style.fontStyle</p:attrName>
                                        </p:attrNameLst>
                                      </p:cBhvr>
                                      <p:to>
                                        <p:strVal val="normal"/>
                                      </p:to>
                                    </p:set>
                                    <p:set>
                                      <p:cBhvr override="childStyle">
                                        <p:cTn id="12" dur="indefinite"/>
                                        <p:tgtEl>
                                          <p:spTgt spid="2"/>
                                        </p:tgtEl>
                                        <p:attrNameLst>
                                          <p:attrName>style.fontWeight</p:attrName>
                                        </p:attrNameLst>
                                      </p:cBhvr>
                                      <p:to>
                                        <p:strVal val="bold"/>
                                      </p:to>
                                    </p:set>
                                    <p:set>
                                      <p:cBhvr override="childStyle">
                                        <p:cTn id="13" dur="indefinite"/>
                                        <p:tgtEl>
                                          <p:spTgt spid="2"/>
                                        </p:tgtEl>
                                        <p:attrNameLst>
                                          <p:attrName>style.textDecorationUnderline</p:attrName>
                                        </p:attrNameLst>
                                      </p:cBhvr>
                                      <p:to>
                                        <p:strVal val="false"/>
                                      </p:to>
                                    </p:se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dirty="0" smtClean="0"/>
              <a:t>    Tryb manualny polega na  sterowaniu  ruchami  maszyny w osiach przy użyciu klawiszy X+/X-, Y+/Y-, Z+/</a:t>
            </a:r>
            <a:r>
              <a:rPr lang="pl-PL" dirty="0" err="1" smtClean="0"/>
              <a:t>Z</a:t>
            </a:r>
            <a:r>
              <a:rPr lang="pl-PL" dirty="0" smtClean="0"/>
              <a:t>- znajdujących się na panelu sterowania. Mamy tu możliwość korzystania z dwóch sposobów ruchu: ciągłego (wciśnięcie klawisza powoduje ruch w osi do momentu zwolnienia klawisza) oraz ruchu krokowego (każde pojedyncze kliknięcie klawisza powoduje ruch o zadaną przez użytkownika odległość w </a:t>
            </a:r>
            <a:r>
              <a:rPr lang="pl-PL" dirty="0" err="1" smtClean="0"/>
              <a:t>mm</a:t>
            </a:r>
            <a:r>
              <a:rPr lang="pl-PL" dirty="0" smtClean="0"/>
              <a:t>. Ruch ciągły umożliwia szybkie przemieszczenie się wewnątrz pola roboczego maszyny natomiast krokowy służy do precyzyjnego najazdu na punkty bazowe. </a:t>
            </a:r>
            <a:endParaRPr lang="pl-PL" dirty="0"/>
          </a:p>
        </p:txBody>
      </p:sp>
      <p:sp>
        <p:nvSpPr>
          <p:cNvPr id="2" name="Tytuł 1"/>
          <p:cNvSpPr>
            <a:spLocks noGrp="1"/>
          </p:cNvSpPr>
          <p:nvPr>
            <p:ph type="title"/>
          </p:nvPr>
        </p:nvSpPr>
        <p:spPr>
          <a:xfrm>
            <a:off x="500034" y="642918"/>
            <a:ext cx="8229600" cy="990584"/>
          </a:xfrm>
        </p:spPr>
        <p:txBody>
          <a:bodyPr>
            <a:normAutofit fontScale="90000"/>
          </a:bodyPr>
          <a:lstStyle/>
          <a:p>
            <a:pPr algn="ctr"/>
            <a:r>
              <a:rPr lang="pl-PL" b="1" dirty="0" smtClean="0"/>
              <a:t>TRYB MANUALNY</a:t>
            </a:r>
            <a:br>
              <a:rPr lang="pl-PL" b="1" dirty="0" smtClean="0"/>
            </a:br>
            <a:endParaRPr lang="pl-P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a:srcRect/>
          <a:stretch>
            <a:fillRect/>
          </a:stretch>
        </p:blipFill>
        <p:spPr bwMode="auto">
          <a:xfrm>
            <a:off x="428596" y="2285992"/>
            <a:ext cx="8229600" cy="2386664"/>
          </a:xfrm>
          <a:prstGeom prst="rect">
            <a:avLst/>
          </a:prstGeom>
          <a:noFill/>
          <a:ln w="9525">
            <a:noFill/>
            <a:miter lim="800000"/>
            <a:headEnd/>
            <a:tailEnd/>
          </a:ln>
          <a:effectLst/>
        </p:spPr>
      </p:pic>
      <p:sp>
        <p:nvSpPr>
          <p:cNvPr id="2" name="Tytuł 1"/>
          <p:cNvSpPr>
            <a:spLocks noGrp="1"/>
          </p:cNvSpPr>
          <p:nvPr>
            <p:ph type="title"/>
          </p:nvPr>
        </p:nvSpPr>
        <p:spPr/>
        <p:txBody>
          <a:bodyPr/>
          <a:lstStyle/>
          <a:p>
            <a:pPr algn="ctr"/>
            <a:r>
              <a:rPr lang="pl-PL" b="1" dirty="0" smtClean="0"/>
              <a:t>Tryb ruchu ciągłego</a:t>
            </a:r>
            <a:endParaRPr lang="pl-P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dissolve">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dirty="0" smtClean="0"/>
              <a:t>   Tryb   ciągły   ustawia   się   za   pomocą   przycisku   „MODE”,   a   na   dole   ekranu   panelu   sterującego pojawia   się   komenda   „STEP”.   Po   ponownym wciśnięciu   klawisza  MODE  mamy  możliwość wprowadzenia   wartości   przesunięcia   w   mm   w   polu   </a:t>
            </a:r>
            <a:r>
              <a:rPr lang="pl-PL" dirty="0" err="1" smtClean="0"/>
              <a:t>Dist</a:t>
            </a:r>
            <a:r>
              <a:rPr lang="pl-PL" dirty="0" smtClean="0"/>
              <a:t>.   i   jej   zatwierdzenia   wciskając” ORIGIN/OK.”. Tryb krokowy umożliwia precyzyjne ustawienie miejsca cięcia przez obrabiarkę.</a:t>
            </a:r>
            <a:endParaRPr lang="pl-PL" dirty="0"/>
          </a:p>
        </p:txBody>
      </p:sp>
      <p:sp>
        <p:nvSpPr>
          <p:cNvPr id="2" name="Tytuł 1"/>
          <p:cNvSpPr>
            <a:spLocks noGrp="1"/>
          </p:cNvSpPr>
          <p:nvPr>
            <p:ph type="title"/>
          </p:nvPr>
        </p:nvSpPr>
        <p:spPr/>
        <p:txBody>
          <a:bodyPr/>
          <a:lstStyle/>
          <a:p>
            <a:pPr algn="ctr"/>
            <a:r>
              <a:rPr lang="pl-PL" b="1" dirty="0" smtClean="0"/>
              <a:t>Tryb ruchu krokowego</a:t>
            </a:r>
            <a:endParaRPr lang="pl-P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dirty="0" smtClean="0"/>
              <a:t>    Praca   w  trybie   automatycznym   polega   na   sterowaniu   ruchami  maszyny   przez   program NC (składający się z szeregu bloków kodu G/M ). Przed uruchomieniem obróbki w trybie AUTO pamiętać należy o uprzednim przejściu do punktu referencyjnego po  każdym  ponownym włączeniu zasilania.  Następnie   należy  ustalić punkt bazowy oraz wybrać plik z programem NC.</a:t>
            </a:r>
            <a:endParaRPr lang="pl-PL" dirty="0"/>
          </a:p>
        </p:txBody>
      </p:sp>
      <p:sp>
        <p:nvSpPr>
          <p:cNvPr id="2" name="Tytuł 1"/>
          <p:cNvSpPr>
            <a:spLocks noGrp="1"/>
          </p:cNvSpPr>
          <p:nvPr>
            <p:ph type="title"/>
          </p:nvPr>
        </p:nvSpPr>
        <p:spPr>
          <a:xfrm>
            <a:off x="428596" y="571480"/>
            <a:ext cx="8229600" cy="1143000"/>
          </a:xfrm>
        </p:spPr>
        <p:txBody>
          <a:bodyPr>
            <a:normAutofit fontScale="90000"/>
          </a:bodyPr>
          <a:lstStyle/>
          <a:p>
            <a:pPr algn="ctr"/>
            <a:r>
              <a:rPr lang="pl-PL" b="1" dirty="0" smtClean="0"/>
              <a:t>TRYB AUTOMATYCZNY</a:t>
            </a:r>
            <a:br>
              <a:rPr lang="pl-PL" b="1" dirty="0" smtClean="0"/>
            </a:br>
            <a:endParaRPr lang="pl-P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2332037"/>
            <a:ext cx="8229600" cy="4525963"/>
          </a:xfrm>
        </p:spPr>
        <p:txBody>
          <a:bodyPr/>
          <a:lstStyle/>
          <a:p>
            <a:r>
              <a:rPr lang="pl-PL" dirty="0" smtClean="0">
                <a:hlinkClick r:id="rId2" action="ppaction://hlinksldjump"/>
              </a:rPr>
              <a:t>Przejazd na punkt referencyjny</a:t>
            </a:r>
            <a:endParaRPr lang="pl-PL" dirty="0" smtClean="0"/>
          </a:p>
          <a:p>
            <a:r>
              <a:rPr lang="pl-PL" dirty="0" smtClean="0">
                <a:hlinkClick r:id="rId3" action="ppaction://hlinksldjump"/>
              </a:rPr>
              <a:t>Ustawienie bazy materiałowej</a:t>
            </a:r>
            <a:endParaRPr lang="pl-PL" dirty="0" smtClean="0"/>
          </a:p>
          <a:p>
            <a:r>
              <a:rPr lang="pl-PL" dirty="0" smtClean="0">
                <a:hlinkClick r:id="rId4" action="ppaction://hlinksldjump"/>
              </a:rPr>
              <a:t>Kopiowanie i uruchomienie obróbki</a:t>
            </a:r>
            <a:endParaRPr lang="pl-PL" dirty="0" smtClean="0"/>
          </a:p>
          <a:p>
            <a:r>
              <a:rPr lang="pl-PL" dirty="0" smtClean="0">
                <a:hlinkClick r:id="rId5" action="ppaction://hlinksldjump"/>
              </a:rPr>
              <a:t>Ustawienie prędkości obrotowej wrzeciona</a:t>
            </a:r>
            <a:endParaRPr lang="pl-PL" dirty="0"/>
          </a:p>
        </p:txBody>
      </p:sp>
      <p:sp>
        <p:nvSpPr>
          <p:cNvPr id="2" name="Tytuł 1"/>
          <p:cNvSpPr>
            <a:spLocks noGrp="1"/>
          </p:cNvSpPr>
          <p:nvPr>
            <p:ph type="title"/>
          </p:nvPr>
        </p:nvSpPr>
        <p:spPr>
          <a:xfrm>
            <a:off x="428596" y="642918"/>
            <a:ext cx="8229600" cy="1143000"/>
          </a:xfrm>
        </p:spPr>
        <p:txBody>
          <a:bodyPr>
            <a:normAutofit fontScale="90000"/>
          </a:bodyPr>
          <a:lstStyle/>
          <a:p>
            <a:pPr algn="ctr"/>
            <a:r>
              <a:rPr lang="pl-PL" b="1" dirty="0" smtClean="0"/>
              <a:t>Kolejność wykonywania czynności w trybie automatycznym</a:t>
            </a:r>
            <a:endParaRPr lang="pl-PL"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edg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edg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2286000"/>
            <a:ext cx="8229600" cy="4572000"/>
          </a:xfrm>
        </p:spPr>
        <p:txBody>
          <a:bodyPr>
            <a:normAutofit/>
          </a:bodyPr>
          <a:lstStyle/>
          <a:p>
            <a:pPr>
              <a:buNone/>
            </a:pPr>
            <a:r>
              <a:rPr lang="pl-PL" dirty="0" smtClean="0"/>
              <a:t>    Po uruchomieniu  maszyny  na panelu   sterowania  pojawia   się  komenda   „GOTO HOME?”   .  Po naciśnięciu dowolnego przycisku maszyna posuwa się do punktu  referencyjnego we wszystkich osiach. Przejście do punktu referencyjnego konieczne jest po każdorazowym załączeniu zasilania. Jeśli zachodzi potrzeba przejazdu do punktu referencyjnego </a:t>
            </a:r>
            <a:endParaRPr lang="pl-PL" dirty="0"/>
          </a:p>
        </p:txBody>
      </p:sp>
      <p:sp>
        <p:nvSpPr>
          <p:cNvPr id="2" name="Tytuł 1"/>
          <p:cNvSpPr>
            <a:spLocks noGrp="1"/>
          </p:cNvSpPr>
          <p:nvPr>
            <p:ph type="title"/>
          </p:nvPr>
        </p:nvSpPr>
        <p:spPr>
          <a:xfrm>
            <a:off x="428596" y="642918"/>
            <a:ext cx="8229600" cy="1143000"/>
          </a:xfrm>
        </p:spPr>
        <p:txBody>
          <a:bodyPr>
            <a:normAutofit fontScale="90000"/>
          </a:bodyPr>
          <a:lstStyle/>
          <a:p>
            <a:pPr algn="ctr"/>
            <a:r>
              <a:rPr lang="pl-PL" b="1" dirty="0" smtClean="0"/>
              <a:t>Przejazd na punkt referencyjny</a:t>
            </a:r>
            <a:br>
              <a:rPr lang="pl-PL" b="1" dirty="0" smtClean="0"/>
            </a:br>
            <a:endParaRPr lang="pl-PL" b="1" dirty="0"/>
          </a:p>
        </p:txBody>
      </p:sp>
      <p:sp>
        <p:nvSpPr>
          <p:cNvPr id="4" name="Strzałka w lewo 3">
            <a:hlinkClick r:id="rId2" action="ppaction://hlinksldjump"/>
          </p:cNvPr>
          <p:cNvSpPr/>
          <p:nvPr/>
        </p:nvSpPr>
        <p:spPr>
          <a:xfrm>
            <a:off x="7215206" y="6143644"/>
            <a:ext cx="1357322"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grpId="0" nodeType="clickEffect">
                                  <p:stCondLst>
                                    <p:cond delay="0"/>
                                  </p:stCondLst>
                                  <p:childTnLst>
                                    <p:set>
                                      <p:cBhvr>
                                        <p:cTn id="11" dur="1000">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pPr algn="ctr">
              <a:buNone/>
            </a:pPr>
            <a:r>
              <a:rPr lang="pl-PL" sz="1600" dirty="0" smtClean="0"/>
              <a:t>Przed uruchomieniem obróbki należy ustalić punkt bazowy (tzw. zero materiałowe), innymi słowy </a:t>
            </a:r>
          </a:p>
          <a:p>
            <a:pPr algn="ctr">
              <a:buNone/>
            </a:pPr>
            <a:r>
              <a:rPr lang="pl-PL" sz="1600" dirty="0" smtClean="0"/>
              <a:t>w którym miejscy obszaru roboczego i zamontowanego do obróbki przedmiotu znajduje się zero </a:t>
            </a:r>
          </a:p>
          <a:p>
            <a:pPr algn="ctr">
              <a:buNone/>
            </a:pPr>
            <a:r>
              <a:rPr lang="pl-PL" sz="1600" dirty="0" smtClean="0"/>
              <a:t>programowe. </a:t>
            </a:r>
          </a:p>
          <a:p>
            <a:pPr algn="ctr">
              <a:buNone/>
            </a:pPr>
            <a:r>
              <a:rPr lang="pl-PL" sz="1600" dirty="0" smtClean="0"/>
              <a:t>Aby   czynność   tą   wykonać   prawidłowo   należy   przesunąć   wrzeciono   do   żądanego   punktu </a:t>
            </a:r>
          </a:p>
          <a:p>
            <a:pPr algn="ctr">
              <a:buNone/>
            </a:pPr>
            <a:r>
              <a:rPr lang="pl-PL" sz="1600" dirty="0" smtClean="0"/>
              <a:t>(ustawiamy oś wrzeciona – narzędzia, a nie krawędź!!!), następnie na panelu sterowania nacisnąć </a:t>
            </a:r>
          </a:p>
          <a:p>
            <a:pPr algn="ctr">
              <a:buNone/>
            </a:pPr>
            <a:r>
              <a:rPr lang="pl-PL" sz="1600" dirty="0" smtClean="0"/>
              <a:t>przycisk „XY-&gt;0”, wówczas na ekranie panelu sterowania pojawią się zerowe wartości dotyczące </a:t>
            </a:r>
          </a:p>
          <a:p>
            <a:pPr algn="ctr">
              <a:buNone/>
            </a:pPr>
            <a:r>
              <a:rPr lang="pl-PL" sz="1600" dirty="0" smtClean="0"/>
              <a:t>osi X oraz Y.</a:t>
            </a:r>
          </a:p>
          <a:p>
            <a:pPr algn="ctr">
              <a:buNone/>
            </a:pPr>
            <a:r>
              <a:rPr lang="pl-PL" sz="1600" dirty="0" smtClean="0"/>
              <a:t>W przypadku osi Z należy zjechać narzędziem do materiału tak, aby narzędzie delikatnie opierało </a:t>
            </a:r>
          </a:p>
          <a:p>
            <a:pPr algn="ctr">
              <a:buNone/>
            </a:pPr>
            <a:r>
              <a:rPr lang="pl-PL" sz="1600" dirty="0" smtClean="0"/>
              <a:t>się o obrabiany materiał, a następnie na panelu sterowania nacisnąć przycisk „Z-&gt;0”, wówczas na </a:t>
            </a:r>
          </a:p>
          <a:p>
            <a:pPr algn="ctr">
              <a:buNone/>
            </a:pPr>
            <a:r>
              <a:rPr lang="pl-PL" sz="1600" dirty="0" smtClean="0"/>
              <a:t>ekranie panelu sterowania pojawi się zerowa wartość dotycząca osi Z.</a:t>
            </a:r>
          </a:p>
          <a:p>
            <a:pPr algn="ctr">
              <a:buNone/>
            </a:pPr>
            <a:r>
              <a:rPr lang="pl-PL" sz="1600" dirty="0" smtClean="0"/>
              <a:t>Jeżeli maszyna wyposażona jest w czujnik kalibracyjny osi Z po zapamiętaniu pozycji X i Y połóż </a:t>
            </a:r>
          </a:p>
          <a:p>
            <a:pPr algn="ctr">
              <a:buNone/>
            </a:pPr>
            <a:r>
              <a:rPr lang="pl-PL" sz="1600" dirty="0" smtClean="0"/>
              <a:t>czujnik na obrabianym przedmiocie podjedź  wierzchołkiem narzędzia 5 mm nad czujnik i wciśnij </a:t>
            </a:r>
          </a:p>
          <a:p>
            <a:pPr algn="ctr">
              <a:buNone/>
            </a:pPr>
            <a:r>
              <a:rPr lang="pl-PL" sz="1600" dirty="0" smtClean="0"/>
              <a:t>jednocześnie   guziki  MENU  i  ON/OFF.  Pomiar   i   zapamiętanie  wartości  w osi  Z  odbędzie   się </a:t>
            </a:r>
          </a:p>
          <a:p>
            <a:pPr algn="ctr">
              <a:buNone/>
            </a:pPr>
            <a:r>
              <a:rPr lang="pl-PL" sz="1600" dirty="0" smtClean="0"/>
              <a:t>automatycznie. </a:t>
            </a:r>
            <a:endParaRPr lang="pl-PL" sz="1600" dirty="0"/>
          </a:p>
        </p:txBody>
      </p:sp>
      <p:sp>
        <p:nvSpPr>
          <p:cNvPr id="2" name="Tytuł 1"/>
          <p:cNvSpPr>
            <a:spLocks noGrp="1"/>
          </p:cNvSpPr>
          <p:nvPr>
            <p:ph type="title"/>
          </p:nvPr>
        </p:nvSpPr>
        <p:spPr/>
        <p:txBody>
          <a:bodyPr>
            <a:normAutofit/>
          </a:bodyPr>
          <a:lstStyle/>
          <a:p>
            <a:pPr algn="ctr"/>
            <a:r>
              <a:rPr lang="pl-PL" sz="4000" b="1" dirty="0" smtClean="0"/>
              <a:t>Ustawienie bazy materiałowej</a:t>
            </a:r>
            <a:endParaRPr lang="pl-PL" sz="4000" b="1" dirty="0"/>
          </a:p>
        </p:txBody>
      </p:sp>
      <p:sp>
        <p:nvSpPr>
          <p:cNvPr id="4" name="Strzałka w lewo 3">
            <a:hlinkClick r:id="rId2" action="ppaction://hlinksldjump"/>
          </p:cNvPr>
          <p:cNvSpPr/>
          <p:nvPr/>
        </p:nvSpPr>
        <p:spPr>
          <a:xfrm>
            <a:off x="7215206" y="6143644"/>
            <a:ext cx="1357322"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3">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 calcmode="lin" valueType="num">
                                      <p:cBhvr>
                                        <p:cTn id="7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7" dur="500"/>
                                        <p:tgtEl>
                                          <p:spTgt spid="3">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3">
                                            <p:txEl>
                                              <p:pRg st="10" end="10"/>
                                            </p:txEl>
                                          </p:spTgt>
                                        </p:tgtEl>
                                        <p:attrNameLst>
                                          <p:attrName>style.visibility</p:attrName>
                                        </p:attrNameLst>
                                      </p:cBhvr>
                                      <p:to>
                                        <p:strVal val="visible"/>
                                      </p:to>
                                    </p:set>
                                    <p:anim calcmode="lin" valueType="num">
                                      <p:cBhvr>
                                        <p:cTn id="8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4" dur="500"/>
                                        <p:tgtEl>
                                          <p:spTgt spid="3">
                                            <p:txEl>
                                              <p:pRg st="10" end="1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3">
                                            <p:txEl>
                                              <p:pRg st="11" end="11"/>
                                            </p:txEl>
                                          </p:spTgt>
                                        </p:tgtEl>
                                        <p:attrNameLst>
                                          <p:attrName>style.visibility</p:attrName>
                                        </p:attrNameLst>
                                      </p:cBhvr>
                                      <p:to>
                                        <p:strVal val="visible"/>
                                      </p:to>
                                    </p:set>
                                    <p:anim calcmode="lin" valueType="num">
                                      <p:cBhvr>
                                        <p:cTn id="89"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0"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91" dur="500"/>
                                        <p:tgtEl>
                                          <p:spTgt spid="3">
                                            <p:txEl>
                                              <p:pRg st="11" end="11"/>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3">
                                            <p:txEl>
                                              <p:pRg st="12" end="12"/>
                                            </p:txEl>
                                          </p:spTgt>
                                        </p:tgtEl>
                                        <p:attrNameLst>
                                          <p:attrName>style.visibility</p:attrName>
                                        </p:attrNameLst>
                                      </p:cBhvr>
                                      <p:to>
                                        <p:strVal val="visible"/>
                                      </p:to>
                                    </p:set>
                                    <p:anim calcmode="lin" valueType="num">
                                      <p:cBhvr>
                                        <p:cTn id="96"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7"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98" dur="500"/>
                                        <p:tgtEl>
                                          <p:spTgt spid="3">
                                            <p:txEl>
                                              <p:pRg st="12" end="12"/>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3">
                                            <p:txEl>
                                              <p:pRg st="13" end="13"/>
                                            </p:txEl>
                                          </p:spTgt>
                                        </p:tgtEl>
                                        <p:attrNameLst>
                                          <p:attrName>style.visibility</p:attrName>
                                        </p:attrNameLst>
                                      </p:cBhvr>
                                      <p:to>
                                        <p:strVal val="visible"/>
                                      </p:to>
                                    </p:set>
                                    <p:anim calcmode="lin" valueType="num">
                                      <p:cBhvr>
                                        <p:cTn id="103"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04"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10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571480"/>
            <a:ext cx="8229600" cy="5954723"/>
          </a:xfrm>
        </p:spPr>
        <p:txBody>
          <a:bodyPr>
            <a:normAutofit fontScale="55000" lnSpcReduction="20000"/>
          </a:bodyPr>
          <a:lstStyle/>
          <a:p>
            <a:pPr algn="ctr">
              <a:buNone/>
            </a:pPr>
            <a:r>
              <a:rPr lang="pl-PL" dirty="0" smtClean="0"/>
              <a:t>        Wobec pogłębiającej się globalizacji światowej gospodarki rynkowej praktycznie wszystkie sfery produkcyjne pozostają stale pod działaniem nacisku racjonalizatorskiego zmierzającego do osiągnięcia coraz doskonalszych wytworów w coraz krótszym czasie. W odniesieniu do budowy maszyn i urządzeń potrzeba dokonywania modyfikacji istniejących łańcuchów procesowych wynika z dążenia do uzyskiwania korzystniejszych efektów techniczno-ekonomicznych w warunkach produkcji konkurencyjnej.</a:t>
            </a:r>
          </a:p>
          <a:p>
            <a:pPr algn="ctr">
              <a:buNone/>
            </a:pPr>
            <a:r>
              <a:rPr lang="pl-PL" dirty="0" smtClean="0"/>
              <a:t>        Aby możliwy był wzrost wydajności obróbki przy jednoczesnym spełnieniu wymagań odnośnie dokładności wymiarowo-kształtowej (wąskie tolerancje ) i jakości powierzchni (mała chropowatość powierzchni) niezbędny jest rozwój obrabiarek pod względem konstrukcyjnym, ale także rozwój systemów sterowania.</a:t>
            </a:r>
          </a:p>
          <a:p>
            <a:pPr algn="ctr">
              <a:buNone/>
            </a:pPr>
            <a:r>
              <a:rPr lang="pl-PL" dirty="0" smtClean="0"/>
              <a:t>        Pomysł numerycznego sterowania obrabiarek powstał w latach 1949-1950r. w Massachusetts </a:t>
            </a:r>
            <a:r>
              <a:rPr lang="pl-PL" dirty="0" err="1" smtClean="0"/>
              <a:t>Institutes</a:t>
            </a:r>
            <a:r>
              <a:rPr lang="pl-PL" dirty="0" smtClean="0"/>
              <a:t> of Technology na potrzeby lotnictwa wojskowego Stanów Zjednoczonych. Na podstawie funkcji matematycznych opisujących kształt przedmiotu opracowano sterowanie przetwarzające sformułowane binarnie i impulsowo wartości wejściowe połączeń oraz schematów na ruch elementów frezarki. Oczywiście było to możliwe dzięki rozwijanemu wówczas elektronicznemu przetwarzaniu danych. Ciąg informacji sterowniczych w postaci liter i liczb </a:t>
            </a:r>
            <a:r>
              <a:rPr lang="pl-PL" dirty="0" err="1" smtClean="0"/>
              <a:t>oznaczeniowych</a:t>
            </a:r>
            <a:r>
              <a:rPr lang="pl-PL" dirty="0" smtClean="0"/>
              <a:t> nazwano programem NC (z ang. </a:t>
            </a:r>
            <a:r>
              <a:rPr lang="pl-PL" dirty="0" err="1" smtClean="0"/>
              <a:t>Numerical</a:t>
            </a:r>
            <a:r>
              <a:rPr lang="pl-PL" dirty="0" smtClean="0"/>
              <a:t> </a:t>
            </a:r>
            <a:r>
              <a:rPr lang="pl-PL" dirty="0" err="1" smtClean="0"/>
              <a:t>Control</a:t>
            </a:r>
            <a:r>
              <a:rPr lang="pl-PL" dirty="0" smtClean="0"/>
              <a:t>). W latach siedemdziesiątych, dzięki szybkiemu rozwojowi mikrokomputerów na bazie układów sterowania NC powstały skomputeryzowane układy sterowani CNC (z ang. Computer </a:t>
            </a:r>
            <a:r>
              <a:rPr lang="pl-PL" dirty="0" err="1" smtClean="0"/>
              <a:t>Numerical</a:t>
            </a:r>
            <a:r>
              <a:rPr lang="pl-PL" dirty="0" smtClean="0"/>
              <a:t> </a:t>
            </a:r>
            <a:r>
              <a:rPr lang="pl-PL" dirty="0" err="1" smtClean="0"/>
              <a:t>Control</a:t>
            </a:r>
            <a:r>
              <a:rPr lang="pl-PL" dirty="0" smtClean="0"/>
              <a:t>).</a:t>
            </a:r>
          </a:p>
          <a:p>
            <a:pPr algn="ctr">
              <a:buNone/>
            </a:pPr>
            <a:r>
              <a:rPr lang="pl-PL" dirty="0" smtClean="0"/>
              <a:t>        Obecnie sterowanie numeryczne obrabiarek rozwija się bardzo intensywnie. A główne kierunki tego rozwoju to:</a:t>
            </a:r>
          </a:p>
          <a:p>
            <a:pPr algn="ctr">
              <a:buNone/>
            </a:pPr>
            <a:r>
              <a:rPr lang="pl-PL" dirty="0" smtClean="0"/>
              <a:t>        • rozwój cyfrowych układów sterujących. Zastosowanie, jako układu sterującego, minikomputera lub mikrokomputera umożliwia znaczne zwiększenie zakresu i jakości sterowania.</a:t>
            </a:r>
          </a:p>
          <a:p>
            <a:pPr algn="ctr">
              <a:buNone/>
            </a:pPr>
            <a:r>
              <a:rPr lang="pl-PL" dirty="0" smtClean="0"/>
              <a:t>        • rozwój samych obrabiarek związany głównie z rozwojem napędowych i pomiarowych układów obrabiarek, dzięki czemu uzyskuje się lepsze przystosowanie obrabiarek do sterowania cyfrowego.</a:t>
            </a:r>
          </a:p>
          <a:p>
            <a:pPr algn="ctr">
              <a:buNone/>
            </a:pPr>
            <a:r>
              <a:rPr lang="pl-PL" dirty="0" smtClean="0"/>
              <a:t>        • rozwój związany z automatyzację przygotowania produkcji poprzez rozwijanie, a zarazem upraszczaniem języków i systemów programowania. </a:t>
            </a:r>
          </a:p>
          <a:p>
            <a:pPr algn="ct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714356"/>
            <a:ext cx="8229600" cy="4429155"/>
          </a:xfrm>
        </p:spPr>
        <p:txBody>
          <a:bodyPr>
            <a:noAutofit/>
          </a:bodyPr>
          <a:lstStyle/>
          <a:p>
            <a:pPr>
              <a:buNone/>
            </a:pPr>
            <a:r>
              <a:rPr lang="pl-PL" sz="1200" dirty="0" smtClean="0">
                <a:latin typeface="Arial" pitchFamily="34" charset="0"/>
                <a:cs typeface="Arial" pitchFamily="34" charset="0"/>
              </a:rPr>
              <a:t>Aby skopiować pliku z dysku zewnętrznego (U </a:t>
            </a:r>
            <a:r>
              <a:rPr lang="pl-PL" sz="1200" dirty="0" err="1" smtClean="0">
                <a:latin typeface="Arial" pitchFamily="34" charset="0"/>
                <a:cs typeface="Arial" pitchFamily="34" charset="0"/>
              </a:rPr>
              <a:t>Disk</a:t>
            </a:r>
            <a:r>
              <a:rPr lang="pl-PL" sz="1200" dirty="0" smtClean="0">
                <a:latin typeface="Arial" pitchFamily="34" charset="0"/>
                <a:cs typeface="Arial" pitchFamily="34" charset="0"/>
              </a:rPr>
              <a:t> file list) do dysku znajdującego się wewnątrz </a:t>
            </a:r>
          </a:p>
          <a:p>
            <a:pPr>
              <a:buNone/>
            </a:pPr>
            <a:r>
              <a:rPr lang="pl-PL" sz="1200" dirty="0" smtClean="0">
                <a:latin typeface="Arial" pitchFamily="34" charset="0"/>
                <a:cs typeface="Arial" pitchFamily="34" charset="0"/>
              </a:rPr>
              <a:t>panelu sterowania (</a:t>
            </a:r>
            <a:r>
              <a:rPr lang="pl-PL" sz="1200" dirty="0" err="1" smtClean="0">
                <a:latin typeface="Arial" pitchFamily="34" charset="0"/>
                <a:cs typeface="Arial" pitchFamily="34" charset="0"/>
              </a:rPr>
              <a:t>Inner</a:t>
            </a:r>
            <a:r>
              <a:rPr lang="pl-PL" sz="1200" dirty="0" smtClean="0">
                <a:latin typeface="Arial" pitchFamily="34" charset="0"/>
                <a:cs typeface="Arial" pitchFamily="34" charset="0"/>
              </a:rPr>
              <a:t> file list) należy nacisnąć przycisk „MENU” i wybierać kolejno:</a:t>
            </a:r>
          </a:p>
          <a:p>
            <a:pPr>
              <a:buNone/>
            </a:pP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Advenced</a:t>
            </a:r>
            <a:r>
              <a:rPr lang="pl-PL" sz="1200" dirty="0" smtClean="0">
                <a:latin typeface="Arial" pitchFamily="34" charset="0"/>
                <a:cs typeface="Arial" pitchFamily="34" charset="0"/>
              </a:rPr>
              <a:t> Pro Setup</a:t>
            </a:r>
          </a:p>
          <a:p>
            <a:pPr>
              <a:buNone/>
            </a:pPr>
            <a:r>
              <a:rPr lang="pl-PL" sz="1200" dirty="0" smtClean="0">
                <a:latin typeface="Arial" pitchFamily="34" charset="0"/>
                <a:cs typeface="Arial" pitchFamily="34" charset="0"/>
              </a:rPr>
              <a:t>- File </a:t>
            </a:r>
            <a:r>
              <a:rPr lang="pl-PL" sz="1200" dirty="0" err="1" smtClean="0">
                <a:latin typeface="Arial" pitchFamily="34" charset="0"/>
                <a:cs typeface="Arial" pitchFamily="34" charset="0"/>
              </a:rPr>
              <a:t>Maintenncennce</a:t>
            </a:r>
            <a:endParaRPr lang="pl-PL" sz="1200" dirty="0" smtClean="0">
              <a:latin typeface="Arial" pitchFamily="34" charset="0"/>
              <a:cs typeface="Arial" pitchFamily="34" charset="0"/>
            </a:endParaRPr>
          </a:p>
          <a:p>
            <a:pPr>
              <a:buNone/>
            </a:pP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Password</a:t>
            </a:r>
            <a:r>
              <a:rPr lang="pl-PL" sz="1200" dirty="0" smtClean="0">
                <a:latin typeface="Arial" pitchFamily="34" charset="0"/>
                <a:cs typeface="Arial" pitchFamily="34" charset="0"/>
              </a:rPr>
              <a:t> Setup</a:t>
            </a:r>
          </a:p>
          <a:p>
            <a:pPr>
              <a:buNone/>
            </a:pP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Copy</a:t>
            </a:r>
            <a:r>
              <a:rPr lang="pl-PL" sz="1200" dirty="0" smtClean="0">
                <a:latin typeface="Arial" pitchFamily="34" charset="0"/>
                <a:cs typeface="Arial" pitchFamily="34" charset="0"/>
              </a:rPr>
              <a:t> File</a:t>
            </a:r>
          </a:p>
          <a:p>
            <a:pPr>
              <a:buNone/>
            </a:pPr>
            <a:r>
              <a:rPr lang="pl-PL" sz="1200" dirty="0" smtClean="0">
                <a:latin typeface="Arial" pitchFamily="34" charset="0"/>
                <a:cs typeface="Arial" pitchFamily="34" charset="0"/>
              </a:rPr>
              <a:t>Wybierając przyciskiem “</a:t>
            </a:r>
            <a:r>
              <a:rPr lang="pl-PL" sz="1200" dirty="0" err="1" smtClean="0">
                <a:latin typeface="Arial" pitchFamily="34" charset="0"/>
                <a:cs typeface="Arial" pitchFamily="34" charset="0"/>
              </a:rPr>
              <a:t>Origin</a:t>
            </a:r>
            <a:r>
              <a:rPr lang="pl-PL" sz="1200" dirty="0" smtClean="0">
                <a:latin typeface="Arial" pitchFamily="34" charset="0"/>
                <a:cs typeface="Arial" pitchFamily="34" charset="0"/>
              </a:rPr>
              <a:t>/OK” opcję „</a:t>
            </a:r>
            <a:r>
              <a:rPr lang="pl-PL" sz="1200" dirty="0" err="1" smtClean="0">
                <a:latin typeface="Arial" pitchFamily="34" charset="0"/>
                <a:cs typeface="Arial" pitchFamily="34" charset="0"/>
              </a:rPr>
              <a:t>Copy</a:t>
            </a:r>
            <a:r>
              <a:rPr lang="pl-PL" sz="1200" dirty="0" smtClean="0">
                <a:latin typeface="Arial" pitchFamily="34" charset="0"/>
                <a:cs typeface="Arial" pitchFamily="34" charset="0"/>
              </a:rPr>
              <a:t> File” pojawi się komunikat „</a:t>
            </a:r>
            <a:r>
              <a:rPr lang="pl-PL" sz="1200" dirty="0" err="1" smtClean="0">
                <a:latin typeface="Arial" pitchFamily="34" charset="0"/>
                <a:cs typeface="Arial" pitchFamily="34" charset="0"/>
              </a:rPr>
              <a:t>Pls</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select</a:t>
            </a: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the</a:t>
            </a:r>
            <a:r>
              <a:rPr lang="pl-PL" sz="1200" dirty="0" smtClean="0">
                <a:latin typeface="Arial" pitchFamily="34" charset="0"/>
                <a:cs typeface="Arial" pitchFamily="34" charset="0"/>
              </a:rPr>
              <a:t> file </a:t>
            </a:r>
          </a:p>
          <a:p>
            <a:pPr>
              <a:buNone/>
            </a:pPr>
            <a:r>
              <a:rPr lang="pl-PL" sz="1200" dirty="0" smtClean="0">
                <a:latin typeface="Arial" pitchFamily="34" charset="0"/>
                <a:cs typeface="Arial" pitchFamily="34" charset="0"/>
              </a:rPr>
              <a:t>news  to be </a:t>
            </a:r>
            <a:r>
              <a:rPr lang="pl-PL" sz="1200" dirty="0" err="1" smtClean="0">
                <a:latin typeface="Arial" pitchFamily="34" charset="0"/>
                <a:cs typeface="Arial" pitchFamily="34" charset="0"/>
              </a:rPr>
              <a:t>Copy</a:t>
            </a:r>
            <a:r>
              <a:rPr lang="pl-PL" sz="1200" dirty="0" smtClean="0">
                <a:latin typeface="Arial" pitchFamily="34" charset="0"/>
                <a:cs typeface="Arial" pitchFamily="34" charset="0"/>
              </a:rPr>
              <a:t>,  Any </a:t>
            </a:r>
            <a:r>
              <a:rPr lang="pl-PL" sz="1200" dirty="0" err="1" smtClean="0">
                <a:latin typeface="Arial" pitchFamily="34" charset="0"/>
                <a:cs typeface="Arial" pitchFamily="34" charset="0"/>
              </a:rPr>
              <a:t>button</a:t>
            </a:r>
            <a:r>
              <a:rPr lang="pl-PL" sz="1200" dirty="0" smtClean="0">
                <a:latin typeface="Arial" pitchFamily="34" charset="0"/>
                <a:cs typeface="Arial" pitchFamily="34" charset="0"/>
              </a:rPr>
              <a:t>  to </a:t>
            </a:r>
            <a:r>
              <a:rPr lang="pl-PL" sz="1200" dirty="0" err="1" smtClean="0">
                <a:latin typeface="Arial" pitchFamily="34" charset="0"/>
                <a:cs typeface="Arial" pitchFamily="34" charset="0"/>
              </a:rPr>
              <a:t>continue</a:t>
            </a:r>
            <a:r>
              <a:rPr lang="pl-PL" sz="1200" dirty="0" smtClean="0">
                <a:latin typeface="Arial" pitchFamily="34" charset="0"/>
                <a:cs typeface="Arial" pitchFamily="34" charset="0"/>
              </a:rPr>
              <a:t>”.  Naciskając dowolny przycisk na panelu sterowania </a:t>
            </a:r>
          </a:p>
          <a:p>
            <a:pPr>
              <a:buNone/>
            </a:pPr>
            <a:r>
              <a:rPr lang="pl-PL" sz="1200" dirty="0" smtClean="0">
                <a:latin typeface="Arial" pitchFamily="34" charset="0"/>
                <a:cs typeface="Arial" pitchFamily="34" charset="0"/>
              </a:rPr>
              <a:t>pojawi sie opcja:</a:t>
            </a:r>
          </a:p>
          <a:p>
            <a:pPr>
              <a:buNone/>
            </a:pPr>
            <a:r>
              <a:rPr lang="pl-PL" sz="1200" dirty="0" err="1" smtClean="0">
                <a:latin typeface="Arial" pitchFamily="34" charset="0"/>
                <a:cs typeface="Arial" pitchFamily="34" charset="0"/>
              </a:rPr>
              <a:t>Choose</a:t>
            </a:r>
            <a:r>
              <a:rPr lang="pl-PL" sz="1200" dirty="0" smtClean="0">
                <a:latin typeface="Arial" pitchFamily="34" charset="0"/>
                <a:cs typeface="Arial" pitchFamily="34" charset="0"/>
              </a:rPr>
              <a:t> file:</a:t>
            </a:r>
          </a:p>
          <a:p>
            <a:pPr>
              <a:buNone/>
            </a:pPr>
            <a:r>
              <a:rPr lang="pl-PL" sz="1200" dirty="0" smtClean="0">
                <a:latin typeface="Arial" pitchFamily="34" charset="0"/>
                <a:cs typeface="Arial" pitchFamily="34" charset="0"/>
              </a:rPr>
              <a:t>- U </a:t>
            </a:r>
            <a:r>
              <a:rPr lang="pl-PL" sz="1200" dirty="0" err="1" smtClean="0">
                <a:latin typeface="Arial" pitchFamily="34" charset="0"/>
                <a:cs typeface="Arial" pitchFamily="34" charset="0"/>
              </a:rPr>
              <a:t>Disk</a:t>
            </a:r>
            <a:r>
              <a:rPr lang="pl-PL" sz="1200" dirty="0" smtClean="0">
                <a:latin typeface="Arial" pitchFamily="34" charset="0"/>
                <a:cs typeface="Arial" pitchFamily="34" charset="0"/>
              </a:rPr>
              <a:t> file list</a:t>
            </a:r>
          </a:p>
          <a:p>
            <a:pPr>
              <a:buNone/>
            </a:pPr>
            <a:r>
              <a:rPr lang="pl-PL" sz="1200" dirty="0" smtClean="0">
                <a:latin typeface="Arial" pitchFamily="34" charset="0"/>
                <a:cs typeface="Arial" pitchFamily="34" charset="0"/>
              </a:rPr>
              <a:t>- </a:t>
            </a:r>
            <a:r>
              <a:rPr lang="pl-PL" sz="1200" dirty="0" err="1" smtClean="0">
                <a:latin typeface="Arial" pitchFamily="34" charset="0"/>
                <a:cs typeface="Arial" pitchFamily="34" charset="0"/>
              </a:rPr>
              <a:t>Inner</a:t>
            </a:r>
            <a:r>
              <a:rPr lang="pl-PL" sz="1200" dirty="0" smtClean="0">
                <a:latin typeface="Arial" pitchFamily="34" charset="0"/>
                <a:cs typeface="Arial" pitchFamily="34" charset="0"/>
              </a:rPr>
              <a:t> file list</a:t>
            </a:r>
          </a:p>
          <a:p>
            <a:pPr>
              <a:buNone/>
            </a:pPr>
            <a:r>
              <a:rPr lang="pl-PL" sz="1200" dirty="0" smtClean="0">
                <a:latin typeface="Arial" pitchFamily="34" charset="0"/>
                <a:cs typeface="Arial" pitchFamily="34" charset="0"/>
              </a:rPr>
              <a:t>Wycierając przyciskiem „</a:t>
            </a:r>
            <a:r>
              <a:rPr lang="pl-PL" sz="1200" dirty="0" err="1" smtClean="0">
                <a:latin typeface="Arial" pitchFamily="34" charset="0"/>
                <a:cs typeface="Arial" pitchFamily="34" charset="0"/>
              </a:rPr>
              <a:t>Origin</a:t>
            </a:r>
            <a:r>
              <a:rPr lang="pl-PL" sz="1200" dirty="0" smtClean="0">
                <a:latin typeface="Arial" pitchFamily="34" charset="0"/>
                <a:cs typeface="Arial" pitchFamily="34" charset="0"/>
              </a:rPr>
              <a:t>/OK.” opcję   „U </a:t>
            </a:r>
            <a:r>
              <a:rPr lang="pl-PL" sz="1200" dirty="0" err="1" smtClean="0">
                <a:latin typeface="Arial" pitchFamily="34" charset="0"/>
                <a:cs typeface="Arial" pitchFamily="34" charset="0"/>
              </a:rPr>
              <a:t>Disk</a:t>
            </a:r>
            <a:r>
              <a:rPr lang="pl-PL" sz="1200" dirty="0" smtClean="0">
                <a:latin typeface="Arial" pitchFamily="34" charset="0"/>
                <a:cs typeface="Arial" pitchFamily="34" charset="0"/>
              </a:rPr>
              <a:t>  file” pojawią  się pliki  znajdujące  się na </a:t>
            </a:r>
          </a:p>
          <a:p>
            <a:pPr>
              <a:buNone/>
            </a:pPr>
            <a:r>
              <a:rPr lang="pl-PL" sz="1200" dirty="0" smtClean="0">
                <a:latin typeface="Arial" pitchFamily="34" charset="0"/>
                <a:cs typeface="Arial" pitchFamily="34" charset="0"/>
              </a:rPr>
              <a:t>dysku zewnętrznym.  Dokonujemy wyboru docelowego pliku z  listy potwierdzając  to naciskając </a:t>
            </a:r>
          </a:p>
          <a:p>
            <a:pPr>
              <a:buNone/>
            </a:pPr>
            <a:r>
              <a:rPr lang="pl-PL" sz="1200" dirty="0" smtClean="0">
                <a:latin typeface="Arial" pitchFamily="34" charset="0"/>
                <a:cs typeface="Arial" pitchFamily="34" charset="0"/>
              </a:rPr>
              <a:t>przycisk „ </a:t>
            </a:r>
            <a:r>
              <a:rPr lang="pl-PL" sz="1200" dirty="0" err="1" smtClean="0">
                <a:latin typeface="Arial" pitchFamily="34" charset="0"/>
                <a:cs typeface="Arial" pitchFamily="34" charset="0"/>
              </a:rPr>
              <a:t>Origin</a:t>
            </a:r>
            <a:r>
              <a:rPr lang="pl-PL" sz="1200" dirty="0" smtClean="0">
                <a:latin typeface="Arial" pitchFamily="34" charset="0"/>
                <a:cs typeface="Arial" pitchFamily="34" charset="0"/>
              </a:rPr>
              <a:t>/OK.”  Na ekranie panelu sterującego pojawi się komunikat:</a:t>
            </a:r>
          </a:p>
          <a:p>
            <a:pPr>
              <a:buNone/>
            </a:pPr>
            <a:r>
              <a:rPr lang="pl-PL" sz="1200" dirty="0" smtClean="0">
                <a:latin typeface="Arial" pitchFamily="34" charset="0"/>
                <a:cs typeface="Arial" pitchFamily="34" charset="0"/>
              </a:rPr>
              <a:t>„</a:t>
            </a:r>
            <a:r>
              <a:rPr lang="pl-PL" sz="1200" dirty="0" err="1" smtClean="0">
                <a:latin typeface="Arial" pitchFamily="34" charset="0"/>
                <a:cs typeface="Arial" pitchFamily="34" charset="0"/>
              </a:rPr>
              <a:t>Inner</a:t>
            </a:r>
            <a:r>
              <a:rPr lang="pl-PL" sz="1200" dirty="0" smtClean="0">
                <a:latin typeface="Arial" pitchFamily="34" charset="0"/>
                <a:cs typeface="Arial" pitchFamily="34" charset="0"/>
              </a:rPr>
              <a:t> file:</a:t>
            </a:r>
          </a:p>
          <a:p>
            <a:pPr>
              <a:buNone/>
            </a:pPr>
            <a:r>
              <a:rPr lang="pl-PL" sz="1200" dirty="0" smtClean="0">
                <a:latin typeface="Arial" pitchFamily="34" charset="0"/>
                <a:cs typeface="Arial" pitchFamily="34" charset="0"/>
              </a:rPr>
              <a:t>01:  PLIK.NC</a:t>
            </a:r>
          </a:p>
          <a:p>
            <a:pPr>
              <a:buNone/>
            </a:pPr>
            <a:r>
              <a:rPr lang="pl-PL" sz="1200" dirty="0" smtClean="0">
                <a:latin typeface="Arial" pitchFamily="34" charset="0"/>
                <a:cs typeface="Arial" pitchFamily="34" charset="0"/>
              </a:rPr>
              <a:t>02: No file</a:t>
            </a:r>
          </a:p>
          <a:p>
            <a:pPr>
              <a:buNone/>
            </a:pPr>
            <a:r>
              <a:rPr lang="pl-PL" sz="1200" dirty="0" smtClean="0">
                <a:latin typeface="Arial" pitchFamily="34" charset="0"/>
                <a:cs typeface="Arial" pitchFamily="34" charset="0"/>
              </a:rPr>
              <a:t>Wybieramy plik i wciskamy ok.</a:t>
            </a:r>
          </a:p>
          <a:p>
            <a:pPr>
              <a:buNone/>
            </a:pPr>
            <a:r>
              <a:rPr lang="pl-PL" sz="1200" dirty="0" smtClean="0">
                <a:latin typeface="Arial" pitchFamily="34" charset="0"/>
                <a:cs typeface="Arial" pitchFamily="34" charset="0"/>
              </a:rPr>
              <a:t>Uruchomienie obróbki:</a:t>
            </a:r>
          </a:p>
          <a:p>
            <a:pPr>
              <a:buNone/>
            </a:pPr>
            <a:r>
              <a:rPr lang="pl-PL" sz="1200" dirty="0" smtClean="0">
                <a:latin typeface="Arial" pitchFamily="34" charset="0"/>
                <a:cs typeface="Arial" pitchFamily="34" charset="0"/>
              </a:rPr>
              <a:t>Wciśnij guzik RUN/PAUSE wybierz „</a:t>
            </a:r>
            <a:r>
              <a:rPr lang="pl-PL" sz="1200" dirty="0" err="1" smtClean="0">
                <a:latin typeface="Arial" pitchFamily="34" charset="0"/>
                <a:cs typeface="Arial" pitchFamily="34" charset="0"/>
              </a:rPr>
              <a:t>Inner</a:t>
            </a:r>
            <a:r>
              <a:rPr lang="pl-PL" sz="1200" dirty="0" smtClean="0">
                <a:latin typeface="Arial" pitchFamily="34" charset="0"/>
                <a:cs typeface="Arial" pitchFamily="34" charset="0"/>
              </a:rPr>
              <a:t> file” wskaż plik do obróbki i potwierdź OK</a:t>
            </a:r>
          </a:p>
          <a:p>
            <a:pPr>
              <a:buNone/>
            </a:pPr>
            <a:r>
              <a:rPr lang="pl-PL" sz="1200" dirty="0" smtClean="0">
                <a:latin typeface="Arial" pitchFamily="34" charset="0"/>
                <a:cs typeface="Arial" pitchFamily="34" charset="0"/>
              </a:rPr>
              <a:t>Istnieje  również możliwość uruchomienia pliku z dysku USB bez kopiowania na dysk systemu </a:t>
            </a:r>
          </a:p>
          <a:p>
            <a:pPr>
              <a:buNone/>
            </a:pPr>
            <a:r>
              <a:rPr lang="pl-PL" sz="1200" dirty="0" smtClean="0">
                <a:latin typeface="Arial" pitchFamily="34" charset="0"/>
                <a:cs typeface="Arial" pitchFamily="34" charset="0"/>
              </a:rPr>
              <a:t>poprzez U </a:t>
            </a:r>
            <a:r>
              <a:rPr lang="pl-PL" sz="1200" dirty="0" err="1" smtClean="0">
                <a:latin typeface="Arial" pitchFamily="34" charset="0"/>
                <a:cs typeface="Arial" pitchFamily="34" charset="0"/>
              </a:rPr>
              <a:t>disk</a:t>
            </a:r>
            <a:r>
              <a:rPr lang="pl-PL" sz="1200" dirty="0" smtClean="0">
                <a:latin typeface="Arial" pitchFamily="34" charset="0"/>
                <a:cs typeface="Arial" pitchFamily="34" charset="0"/>
              </a:rPr>
              <a:t> file.</a:t>
            </a:r>
            <a:endParaRPr lang="pl-PL" sz="1200" dirty="0">
              <a:latin typeface="Arial" pitchFamily="34" charset="0"/>
              <a:cs typeface="Arial" pitchFamily="34" charset="0"/>
            </a:endParaRPr>
          </a:p>
        </p:txBody>
      </p:sp>
      <p:sp>
        <p:nvSpPr>
          <p:cNvPr id="2" name="Tytuł 1"/>
          <p:cNvSpPr>
            <a:spLocks noGrp="1"/>
          </p:cNvSpPr>
          <p:nvPr>
            <p:ph type="title"/>
          </p:nvPr>
        </p:nvSpPr>
        <p:spPr>
          <a:xfrm>
            <a:off x="428596" y="0"/>
            <a:ext cx="8229600" cy="1219200"/>
          </a:xfrm>
        </p:spPr>
        <p:txBody>
          <a:bodyPr>
            <a:normAutofit fontScale="90000"/>
          </a:bodyPr>
          <a:lstStyle/>
          <a:p>
            <a:r>
              <a:rPr lang="pl-PL" b="1" dirty="0" smtClean="0"/>
              <a:t>Kopiowanie i uruchomienie obróbki</a:t>
            </a:r>
            <a:r>
              <a:rPr lang="pl-PL" dirty="0" smtClean="0"/>
              <a:t/>
            </a:r>
            <a:br>
              <a:rPr lang="pl-PL" dirty="0" smtClean="0"/>
            </a:br>
            <a:endParaRPr lang="pl-PL" dirty="0"/>
          </a:p>
        </p:txBody>
      </p:sp>
      <p:sp>
        <p:nvSpPr>
          <p:cNvPr id="4" name="Strzałka w lewo 3">
            <a:hlinkClick r:id="rId2" action="ppaction://hlinksldjump"/>
          </p:cNvPr>
          <p:cNvSpPr/>
          <p:nvPr/>
        </p:nvSpPr>
        <p:spPr>
          <a:xfrm>
            <a:off x="7215206" y="6143644"/>
            <a:ext cx="1357322"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ssolv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dissolv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dissolv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dissolv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dissolv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dissolve">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dissolve">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dissolve">
                                      <p:cBhvr>
                                        <p:cTn id="63" dur="5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dissolve">
                                      <p:cBhvr>
                                        <p:cTn id="68" dur="5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dissolve">
                                      <p:cBhvr>
                                        <p:cTn id="73" dur="500"/>
                                        <p:tgtEl>
                                          <p:spTgt spid="3">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Effect transition="in" filter="dissolve">
                                      <p:cBhvr>
                                        <p:cTn id="78" dur="500"/>
                                        <p:tgtEl>
                                          <p:spTgt spid="3">
                                            <p:txEl>
                                              <p:pRg st="13" end="1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3">
                                            <p:txEl>
                                              <p:pRg st="14" end="14"/>
                                            </p:txEl>
                                          </p:spTgt>
                                        </p:tgtEl>
                                        <p:attrNameLst>
                                          <p:attrName>style.visibility</p:attrName>
                                        </p:attrNameLst>
                                      </p:cBhvr>
                                      <p:to>
                                        <p:strVal val="visible"/>
                                      </p:to>
                                    </p:set>
                                    <p:animEffect transition="in" filter="dissolve">
                                      <p:cBhvr>
                                        <p:cTn id="83" dur="500"/>
                                        <p:tgtEl>
                                          <p:spTgt spid="3">
                                            <p:txEl>
                                              <p:pRg st="14" end="1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3">
                                            <p:txEl>
                                              <p:pRg st="15" end="15"/>
                                            </p:txEl>
                                          </p:spTgt>
                                        </p:tgtEl>
                                        <p:attrNameLst>
                                          <p:attrName>style.visibility</p:attrName>
                                        </p:attrNameLst>
                                      </p:cBhvr>
                                      <p:to>
                                        <p:strVal val="visible"/>
                                      </p:to>
                                    </p:set>
                                    <p:animEffect transition="in" filter="dissolve">
                                      <p:cBhvr>
                                        <p:cTn id="88" dur="500"/>
                                        <p:tgtEl>
                                          <p:spTgt spid="3">
                                            <p:txEl>
                                              <p:pRg st="15" end="1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3">
                                            <p:txEl>
                                              <p:pRg st="16" end="16"/>
                                            </p:txEl>
                                          </p:spTgt>
                                        </p:tgtEl>
                                        <p:attrNameLst>
                                          <p:attrName>style.visibility</p:attrName>
                                        </p:attrNameLst>
                                      </p:cBhvr>
                                      <p:to>
                                        <p:strVal val="visible"/>
                                      </p:to>
                                    </p:set>
                                    <p:animEffect transition="in" filter="dissolve">
                                      <p:cBhvr>
                                        <p:cTn id="93" dur="500"/>
                                        <p:tgtEl>
                                          <p:spTgt spid="3">
                                            <p:txEl>
                                              <p:pRg st="16" end="1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3">
                                            <p:txEl>
                                              <p:pRg st="17" end="17"/>
                                            </p:txEl>
                                          </p:spTgt>
                                        </p:tgtEl>
                                        <p:attrNameLst>
                                          <p:attrName>style.visibility</p:attrName>
                                        </p:attrNameLst>
                                      </p:cBhvr>
                                      <p:to>
                                        <p:strVal val="visible"/>
                                      </p:to>
                                    </p:set>
                                    <p:animEffect transition="in" filter="dissolve">
                                      <p:cBhvr>
                                        <p:cTn id="98" dur="500"/>
                                        <p:tgtEl>
                                          <p:spTgt spid="3">
                                            <p:txEl>
                                              <p:pRg st="17" end="1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3">
                                            <p:txEl>
                                              <p:pRg st="18" end="18"/>
                                            </p:txEl>
                                          </p:spTgt>
                                        </p:tgtEl>
                                        <p:attrNameLst>
                                          <p:attrName>style.visibility</p:attrName>
                                        </p:attrNameLst>
                                      </p:cBhvr>
                                      <p:to>
                                        <p:strVal val="visible"/>
                                      </p:to>
                                    </p:set>
                                    <p:animEffect transition="in" filter="dissolve">
                                      <p:cBhvr>
                                        <p:cTn id="103" dur="500"/>
                                        <p:tgtEl>
                                          <p:spTgt spid="3">
                                            <p:txEl>
                                              <p:pRg st="18" end="18"/>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3">
                                            <p:txEl>
                                              <p:pRg st="19" end="19"/>
                                            </p:txEl>
                                          </p:spTgt>
                                        </p:tgtEl>
                                        <p:attrNameLst>
                                          <p:attrName>style.visibility</p:attrName>
                                        </p:attrNameLst>
                                      </p:cBhvr>
                                      <p:to>
                                        <p:strVal val="visible"/>
                                      </p:to>
                                    </p:set>
                                    <p:animEffect transition="in" filter="dissolve">
                                      <p:cBhvr>
                                        <p:cTn id="108" dur="500"/>
                                        <p:tgtEl>
                                          <p:spTgt spid="3">
                                            <p:txEl>
                                              <p:pRg st="19" end="19"/>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3">
                                            <p:txEl>
                                              <p:pRg st="20" end="20"/>
                                            </p:txEl>
                                          </p:spTgt>
                                        </p:tgtEl>
                                        <p:attrNameLst>
                                          <p:attrName>style.visibility</p:attrName>
                                        </p:attrNameLst>
                                      </p:cBhvr>
                                      <p:to>
                                        <p:strVal val="visible"/>
                                      </p:to>
                                    </p:set>
                                    <p:animEffect transition="in" filter="dissolve">
                                      <p:cBhvr>
                                        <p:cTn id="113" dur="500"/>
                                        <p:tgtEl>
                                          <p:spTgt spid="3">
                                            <p:txEl>
                                              <p:pRg st="20" end="2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3">
                                            <p:txEl>
                                              <p:pRg st="21" end="21"/>
                                            </p:txEl>
                                          </p:spTgt>
                                        </p:tgtEl>
                                        <p:attrNameLst>
                                          <p:attrName>style.visibility</p:attrName>
                                        </p:attrNameLst>
                                      </p:cBhvr>
                                      <p:to>
                                        <p:strVal val="visible"/>
                                      </p:to>
                                    </p:set>
                                    <p:animEffect transition="in" filter="dissolve">
                                      <p:cBhvr>
                                        <p:cTn id="118" dur="500"/>
                                        <p:tgtEl>
                                          <p:spTgt spid="3">
                                            <p:txEl>
                                              <p:pRg st="21" end="21"/>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3">
                                            <p:txEl>
                                              <p:pRg st="22" end="22"/>
                                            </p:txEl>
                                          </p:spTgt>
                                        </p:tgtEl>
                                        <p:attrNameLst>
                                          <p:attrName>style.visibility</p:attrName>
                                        </p:attrNameLst>
                                      </p:cBhvr>
                                      <p:to>
                                        <p:strVal val="visible"/>
                                      </p:to>
                                    </p:set>
                                    <p:animEffect transition="in" filter="dissolve">
                                      <p:cBhvr>
                                        <p:cTn id="123" dur="500"/>
                                        <p:tgtEl>
                                          <p:spTgt spid="3">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2571744"/>
            <a:ext cx="8229600" cy="4525963"/>
          </a:xfrm>
        </p:spPr>
        <p:txBody>
          <a:bodyPr/>
          <a:lstStyle/>
          <a:p>
            <a:pPr>
              <a:buNone/>
            </a:pPr>
            <a:r>
              <a:rPr lang="pl-PL" dirty="0" smtClean="0"/>
              <a:t>    Prędkość   obrotowa  wrzeciona   regulowana   jest   stopniowo   przyciskami  Z+,  </a:t>
            </a:r>
            <a:r>
              <a:rPr lang="pl-PL" dirty="0" err="1" smtClean="0"/>
              <a:t>Z</a:t>
            </a:r>
            <a:r>
              <a:rPr lang="pl-PL" dirty="0" smtClean="0"/>
              <a:t>-  w  trakcie   pracy wrzeciona. Wartość wyświetlana na wyświetlaczu falownika to </a:t>
            </a:r>
            <a:r>
              <a:rPr lang="pl-PL" dirty="0" err="1" smtClean="0"/>
              <a:t>obr</a:t>
            </a:r>
            <a:r>
              <a:rPr lang="pl-PL" dirty="0" smtClean="0"/>
              <a:t>/s.</a:t>
            </a:r>
            <a:endParaRPr lang="pl-PL" dirty="0"/>
          </a:p>
        </p:txBody>
      </p:sp>
      <p:sp>
        <p:nvSpPr>
          <p:cNvPr id="2" name="Tytuł 1"/>
          <p:cNvSpPr>
            <a:spLocks noGrp="1"/>
          </p:cNvSpPr>
          <p:nvPr>
            <p:ph type="title"/>
          </p:nvPr>
        </p:nvSpPr>
        <p:spPr>
          <a:xfrm>
            <a:off x="428596" y="1000108"/>
            <a:ext cx="8229600" cy="1143000"/>
          </a:xfrm>
        </p:spPr>
        <p:txBody>
          <a:bodyPr>
            <a:normAutofit fontScale="90000"/>
          </a:bodyPr>
          <a:lstStyle/>
          <a:p>
            <a:r>
              <a:rPr lang="pl-PL" b="1" dirty="0" smtClean="0"/>
              <a:t>Ustawienie prędkości obrotowej wrzeciona</a:t>
            </a:r>
            <a:r>
              <a:rPr lang="pl-PL" dirty="0" smtClean="0"/>
              <a:t/>
            </a:r>
            <a:br>
              <a:rPr lang="pl-PL" dirty="0" smtClean="0"/>
            </a:br>
            <a:endParaRPr lang="pl-PL" dirty="0"/>
          </a:p>
        </p:txBody>
      </p:sp>
      <p:sp>
        <p:nvSpPr>
          <p:cNvPr id="4" name="Strzałka w lewo 3">
            <a:hlinkClick r:id="rId2" action="ppaction://hlinksldjump"/>
          </p:cNvPr>
          <p:cNvSpPr/>
          <p:nvPr/>
        </p:nvSpPr>
        <p:spPr>
          <a:xfrm>
            <a:off x="7215206" y="6143644"/>
            <a:ext cx="1357322"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100_0139.JPG"/>
          <p:cNvPicPr>
            <a:picLocks noGrp="1" noChangeAspect="1"/>
          </p:cNvPicPr>
          <p:nvPr>
            <p:ph idx="1"/>
          </p:nvPr>
        </p:nvPicPr>
        <p:blipFill>
          <a:blip r:embed="rId2" cstate="print"/>
          <a:stretch>
            <a:fillRect/>
          </a:stretch>
        </p:blipFill>
        <p:spPr>
          <a:xfrm>
            <a:off x="214282" y="928670"/>
            <a:ext cx="4214842" cy="3161131"/>
          </a:xfrm>
        </p:spPr>
      </p:pic>
      <p:sp>
        <p:nvSpPr>
          <p:cNvPr id="2" name="Tytuł 1"/>
          <p:cNvSpPr>
            <a:spLocks noGrp="1"/>
          </p:cNvSpPr>
          <p:nvPr>
            <p:ph type="title"/>
          </p:nvPr>
        </p:nvSpPr>
        <p:spPr>
          <a:xfrm>
            <a:off x="500034" y="-285776"/>
            <a:ext cx="8229600" cy="1143000"/>
          </a:xfrm>
        </p:spPr>
        <p:txBody>
          <a:bodyPr/>
          <a:lstStyle/>
          <a:p>
            <a:r>
              <a:rPr lang="pl-PL" b="1" dirty="0" smtClean="0"/>
              <a:t>Zdjęcia:</a:t>
            </a:r>
            <a:endParaRPr lang="pl-PL" b="1" dirty="0"/>
          </a:p>
        </p:txBody>
      </p:sp>
      <p:pic>
        <p:nvPicPr>
          <p:cNvPr id="5" name="Obraz 4" descr="100_0141.JPG"/>
          <p:cNvPicPr>
            <a:picLocks noChangeAspect="1"/>
          </p:cNvPicPr>
          <p:nvPr/>
        </p:nvPicPr>
        <p:blipFill>
          <a:blip r:embed="rId3" cstate="print"/>
          <a:stretch>
            <a:fillRect/>
          </a:stretch>
        </p:blipFill>
        <p:spPr>
          <a:xfrm>
            <a:off x="5786446" y="357166"/>
            <a:ext cx="3180398" cy="2385299"/>
          </a:xfrm>
          <a:prstGeom prst="rect">
            <a:avLst/>
          </a:prstGeom>
        </p:spPr>
      </p:pic>
      <p:pic>
        <p:nvPicPr>
          <p:cNvPr id="6" name="Obraz 5" descr="100_0149.JPG"/>
          <p:cNvPicPr>
            <a:picLocks noChangeAspect="1"/>
          </p:cNvPicPr>
          <p:nvPr/>
        </p:nvPicPr>
        <p:blipFill>
          <a:blip r:embed="rId4" cstate="print"/>
          <a:stretch>
            <a:fillRect/>
          </a:stretch>
        </p:blipFill>
        <p:spPr>
          <a:xfrm>
            <a:off x="5715008" y="3071810"/>
            <a:ext cx="3251836" cy="2438877"/>
          </a:xfrm>
          <a:prstGeom prst="rect">
            <a:avLst/>
          </a:prstGeom>
        </p:spPr>
      </p:pic>
      <p:pic>
        <p:nvPicPr>
          <p:cNvPr id="7" name="Obraz 6" descr="100_0145.JPG"/>
          <p:cNvPicPr>
            <a:picLocks noChangeAspect="1"/>
          </p:cNvPicPr>
          <p:nvPr/>
        </p:nvPicPr>
        <p:blipFill>
          <a:blip r:embed="rId5" cstate="print"/>
          <a:stretch>
            <a:fillRect/>
          </a:stretch>
        </p:blipFill>
        <p:spPr>
          <a:xfrm>
            <a:off x="214282" y="4214818"/>
            <a:ext cx="3108960" cy="2331720"/>
          </a:xfrm>
          <a:prstGeom prst="rect">
            <a:avLst/>
          </a:prstGeom>
        </p:spPr>
      </p:pic>
      <p:pic>
        <p:nvPicPr>
          <p:cNvPr id="8" name="Obraz 7" descr="100_0142.JPG"/>
          <p:cNvPicPr>
            <a:picLocks noChangeAspect="1"/>
          </p:cNvPicPr>
          <p:nvPr/>
        </p:nvPicPr>
        <p:blipFill>
          <a:blip r:embed="rId6" cstate="print"/>
          <a:stretch>
            <a:fillRect/>
          </a:stretch>
        </p:blipFill>
        <p:spPr>
          <a:xfrm>
            <a:off x="3500430" y="5000636"/>
            <a:ext cx="2061202" cy="15459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edge">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1714480" y="2928934"/>
            <a:ext cx="5500726" cy="1219200"/>
          </a:xfrm>
        </p:spPr>
        <p:txBody>
          <a:bodyPr>
            <a:noAutofit/>
          </a:bodyPr>
          <a:lstStyle/>
          <a:p>
            <a:pPr algn="ctr"/>
            <a:r>
              <a:rPr lang="pl-PL" sz="6000" dirty="0" smtClean="0">
                <a:solidFill>
                  <a:schemeClr val="tx1"/>
                </a:solidFill>
              </a:rPr>
              <a:t>Dziękujemy za uwagę</a:t>
            </a:r>
            <a:endParaRPr lang="pl-PL" sz="60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1571612"/>
            <a:ext cx="8229600" cy="4525963"/>
          </a:xfrm>
        </p:spPr>
        <p:txBody>
          <a:bodyPr>
            <a:normAutofit/>
          </a:bodyPr>
          <a:lstStyle/>
          <a:p>
            <a:pPr lvl="0"/>
            <a:r>
              <a:rPr lang="pl-PL" dirty="0" smtClean="0"/>
              <a:t>Po co firmy inwestują w maszyny CNC?</a:t>
            </a:r>
          </a:p>
          <a:p>
            <a:pPr lvl="0"/>
            <a:r>
              <a:rPr lang="pl-PL" dirty="0" smtClean="0"/>
              <a:t>Czy opłaca się przerób danego materiału przez obrabiarkę CNC?</a:t>
            </a:r>
          </a:p>
          <a:p>
            <a:pPr lvl="0"/>
            <a:r>
              <a:rPr lang="pl-PL" dirty="0" smtClean="0"/>
              <a:t>Ilość utraconego materiału poprzez straty wynikające z obróbki elementów?</a:t>
            </a:r>
          </a:p>
          <a:p>
            <a:pPr lvl="0"/>
            <a:r>
              <a:rPr lang="pl-PL" dirty="0" smtClean="0"/>
              <a:t>Czy zwiększyło się bezrobocie po zainwestowaniu w obrabiarki CNC?</a:t>
            </a:r>
          </a:p>
          <a:p>
            <a:pPr lvl="0"/>
            <a:r>
              <a:rPr lang="pl-PL" dirty="0" smtClean="0"/>
              <a:t>Zastosowanie obrabiarek CNC ułatwiło pracę i szybkość obrabiania elementów?</a:t>
            </a:r>
          </a:p>
          <a:p>
            <a:endParaRPr lang="pl-PL" dirty="0"/>
          </a:p>
        </p:txBody>
      </p:sp>
      <p:sp>
        <p:nvSpPr>
          <p:cNvPr id="2" name="Tytuł 1"/>
          <p:cNvSpPr>
            <a:spLocks noGrp="1"/>
          </p:cNvSpPr>
          <p:nvPr>
            <p:ph type="title"/>
          </p:nvPr>
        </p:nvSpPr>
        <p:spPr/>
        <p:txBody>
          <a:bodyPr/>
          <a:lstStyle/>
          <a:p>
            <a:pPr algn="ctr"/>
            <a:r>
              <a:rPr lang="pl-PL" b="1" dirty="0" smtClean="0"/>
              <a:t>Akcja</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2" nodeType="clickEffect">
                                  <p:stCondLst>
                                    <p:cond delay="0"/>
                                  </p:stCondLst>
                                  <p:childTnLst>
                                    <p:animRot by="21600000">
                                      <p:cBhvr>
                                        <p:cTn id="12" dur="2000" fill="hold"/>
                                        <p:tgtEl>
                                          <p:spTgt spid="2"/>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edg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slide(fromBottom)">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to="" calcmode="lin" valueType="num">
                                      <p:cBhvr>
                                        <p:cTn id="3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71472" y="714356"/>
            <a:ext cx="8229600" cy="6000768"/>
          </a:xfrm>
        </p:spPr>
        <p:txBody>
          <a:bodyPr>
            <a:normAutofit fontScale="25000" lnSpcReduction="20000"/>
          </a:bodyPr>
          <a:lstStyle/>
          <a:p>
            <a:r>
              <a:rPr lang="pl-PL" sz="8000" b="1" dirty="0" smtClean="0"/>
              <a:t>I Grupa:</a:t>
            </a:r>
            <a:endParaRPr lang="pl-PL" sz="8000" dirty="0" smtClean="0"/>
          </a:p>
          <a:p>
            <a:pPr>
              <a:buNone/>
            </a:pPr>
            <a:r>
              <a:rPr lang="pl-PL" sz="7200" dirty="0" smtClean="0"/>
              <a:t>            </a:t>
            </a:r>
            <a:r>
              <a:rPr lang="pl-PL" sz="7200" dirty="0" smtClean="0">
                <a:hlinkClick r:id="rId2" action="ppaction://hlinksldjump"/>
              </a:rPr>
              <a:t>Pracownik:</a:t>
            </a:r>
            <a:endParaRPr lang="pl-PL" sz="7200" dirty="0" smtClean="0"/>
          </a:p>
          <a:p>
            <a:pPr lvl="0">
              <a:buNone/>
            </a:pPr>
            <a:r>
              <a:rPr lang="pl-PL" sz="6400" dirty="0" smtClean="0"/>
              <a:t>            Mateusz </a:t>
            </a:r>
            <a:r>
              <a:rPr lang="pl-PL" sz="6400" dirty="0" err="1" smtClean="0"/>
              <a:t>Drosdz</a:t>
            </a:r>
            <a:endParaRPr lang="pl-PL" sz="6400" dirty="0" smtClean="0"/>
          </a:p>
          <a:p>
            <a:pPr lvl="0">
              <a:buNone/>
            </a:pPr>
            <a:r>
              <a:rPr lang="pl-PL" sz="6400" dirty="0" smtClean="0"/>
              <a:t>            Damian Jędrzejak</a:t>
            </a:r>
          </a:p>
          <a:p>
            <a:pPr>
              <a:buNone/>
            </a:pPr>
            <a:r>
              <a:rPr lang="pl-PL" dirty="0" smtClean="0"/>
              <a:t> </a:t>
            </a:r>
          </a:p>
          <a:p>
            <a:pPr>
              <a:buNone/>
            </a:pPr>
            <a:endParaRPr lang="pl-PL" dirty="0" smtClean="0"/>
          </a:p>
          <a:p>
            <a:r>
              <a:rPr lang="pl-PL" sz="8000" b="1" dirty="0" smtClean="0"/>
              <a:t>II Grupa:</a:t>
            </a:r>
            <a:endParaRPr lang="pl-PL" sz="8000" dirty="0" smtClean="0"/>
          </a:p>
          <a:p>
            <a:pPr>
              <a:buNone/>
            </a:pPr>
            <a:r>
              <a:rPr lang="pl-PL" sz="7200" dirty="0" smtClean="0"/>
              <a:t>             </a:t>
            </a:r>
            <a:r>
              <a:rPr lang="pl-PL" sz="7200" dirty="0" smtClean="0">
                <a:hlinkClick r:id="rId3" action="ppaction://hlinksldjump"/>
              </a:rPr>
              <a:t>Klient:</a:t>
            </a:r>
            <a:endParaRPr lang="pl-PL" sz="7200" dirty="0" smtClean="0"/>
          </a:p>
          <a:p>
            <a:pPr lvl="0">
              <a:buNone/>
            </a:pPr>
            <a:r>
              <a:rPr lang="pl-PL" sz="6400" dirty="0" smtClean="0"/>
              <a:t>            Bartłomiej Polus</a:t>
            </a:r>
          </a:p>
          <a:p>
            <a:pPr lvl="0">
              <a:buNone/>
            </a:pPr>
            <a:r>
              <a:rPr lang="pl-PL" sz="6400" dirty="0" smtClean="0"/>
              <a:t>            Krzysztof </a:t>
            </a:r>
            <a:r>
              <a:rPr lang="pl-PL" sz="6400" dirty="0" err="1" smtClean="0"/>
              <a:t>Kowalek</a:t>
            </a:r>
            <a:endParaRPr lang="pl-PL" sz="6400" dirty="0" smtClean="0"/>
          </a:p>
          <a:p>
            <a:pPr lvl="0">
              <a:buNone/>
            </a:pPr>
            <a:r>
              <a:rPr lang="pl-PL" sz="6400" dirty="0" smtClean="0"/>
              <a:t>            Adrian </a:t>
            </a:r>
            <a:r>
              <a:rPr lang="pl-PL" sz="6400" dirty="0" err="1" smtClean="0"/>
              <a:t>Janusiak</a:t>
            </a:r>
            <a:endParaRPr lang="pl-PL" sz="6400" dirty="0" smtClean="0"/>
          </a:p>
          <a:p>
            <a:pPr>
              <a:buNone/>
            </a:pPr>
            <a:r>
              <a:rPr lang="pl-PL" dirty="0" smtClean="0"/>
              <a:t> </a:t>
            </a:r>
          </a:p>
          <a:p>
            <a:r>
              <a:rPr lang="pl-PL" sz="8000" b="1" dirty="0" smtClean="0"/>
              <a:t>III Grupa:</a:t>
            </a:r>
            <a:endParaRPr lang="pl-PL" sz="8000" dirty="0" smtClean="0"/>
          </a:p>
          <a:p>
            <a:pPr>
              <a:buNone/>
            </a:pPr>
            <a:r>
              <a:rPr lang="pl-PL" sz="7200" dirty="0" smtClean="0"/>
              <a:t>	        </a:t>
            </a:r>
            <a:r>
              <a:rPr lang="pl-PL" sz="7200" dirty="0" smtClean="0">
                <a:hlinkClick r:id="rId4" action="ppaction://hlinksldjump"/>
              </a:rPr>
              <a:t>Prezes – właściciel:</a:t>
            </a:r>
            <a:endParaRPr lang="pl-PL" sz="7200" dirty="0" smtClean="0"/>
          </a:p>
          <a:p>
            <a:pPr lvl="0">
              <a:buNone/>
            </a:pPr>
            <a:r>
              <a:rPr lang="pl-PL" sz="6400" dirty="0" smtClean="0"/>
              <a:t>            Mariusz Trawiński</a:t>
            </a:r>
          </a:p>
          <a:p>
            <a:pPr lvl="0">
              <a:buNone/>
            </a:pPr>
            <a:r>
              <a:rPr lang="pl-PL" sz="6400" dirty="0" smtClean="0"/>
              <a:t>            Dawid </a:t>
            </a:r>
            <a:r>
              <a:rPr lang="pl-PL" sz="6400" dirty="0" err="1" smtClean="0"/>
              <a:t>Kubski</a:t>
            </a:r>
            <a:endParaRPr lang="pl-PL" sz="6400" dirty="0" smtClean="0"/>
          </a:p>
          <a:p>
            <a:pPr lvl="0">
              <a:buNone/>
            </a:pPr>
            <a:r>
              <a:rPr lang="pl-PL" sz="6400" dirty="0" smtClean="0"/>
              <a:t>            Adam Latusek</a:t>
            </a:r>
          </a:p>
          <a:p>
            <a:pPr>
              <a:buNone/>
            </a:pPr>
            <a:r>
              <a:rPr lang="pl-PL" dirty="0" smtClean="0"/>
              <a:t> </a:t>
            </a:r>
          </a:p>
          <a:p>
            <a:r>
              <a:rPr lang="pl-PL" sz="8000" b="1" dirty="0" smtClean="0"/>
              <a:t>IV Grupa:</a:t>
            </a:r>
            <a:endParaRPr lang="pl-PL" sz="8000" dirty="0" smtClean="0"/>
          </a:p>
          <a:p>
            <a:pPr>
              <a:buNone/>
            </a:pPr>
            <a:r>
              <a:rPr lang="pl-PL" sz="4900" dirty="0" smtClean="0"/>
              <a:t>	</a:t>
            </a:r>
            <a:r>
              <a:rPr lang="pl-PL" sz="7200" dirty="0" smtClean="0"/>
              <a:t>        </a:t>
            </a:r>
            <a:r>
              <a:rPr lang="pl-PL" sz="7200" dirty="0" smtClean="0">
                <a:hlinkClick r:id="rId5" action="ppaction://hlinksldjump"/>
              </a:rPr>
              <a:t>Obrabiarka CNC:</a:t>
            </a:r>
            <a:endParaRPr lang="pl-PL" sz="7200" dirty="0" smtClean="0"/>
          </a:p>
          <a:p>
            <a:pPr lvl="0">
              <a:buNone/>
            </a:pPr>
            <a:r>
              <a:rPr lang="pl-PL" dirty="0" smtClean="0"/>
              <a:t>           	       </a:t>
            </a:r>
            <a:r>
              <a:rPr lang="pl-PL" sz="6400" dirty="0" smtClean="0"/>
              <a:t>Wojciech </a:t>
            </a:r>
            <a:r>
              <a:rPr lang="pl-PL" sz="6400" dirty="0" err="1" smtClean="0"/>
              <a:t>Charczuk</a:t>
            </a:r>
            <a:endParaRPr lang="pl-PL" sz="6400" dirty="0" smtClean="0"/>
          </a:p>
          <a:p>
            <a:pPr lvl="0">
              <a:buNone/>
            </a:pPr>
            <a:r>
              <a:rPr lang="pl-PL" sz="6400" dirty="0" smtClean="0"/>
              <a:t>            Patryk </a:t>
            </a:r>
            <a:r>
              <a:rPr lang="pl-PL" sz="6400" dirty="0" err="1" smtClean="0"/>
              <a:t>Mrzygłocki</a:t>
            </a:r>
            <a:endParaRPr lang="pl-PL" sz="6400" dirty="0" smtClean="0"/>
          </a:p>
          <a:p>
            <a:endParaRPr lang="pl-PL" dirty="0"/>
          </a:p>
        </p:txBody>
      </p:sp>
      <p:sp>
        <p:nvSpPr>
          <p:cNvPr id="2" name="Tytuł 1"/>
          <p:cNvSpPr>
            <a:spLocks noGrp="1"/>
          </p:cNvSpPr>
          <p:nvPr>
            <p:ph type="title"/>
          </p:nvPr>
        </p:nvSpPr>
        <p:spPr>
          <a:xfrm>
            <a:off x="428596" y="0"/>
            <a:ext cx="8229600" cy="785834"/>
          </a:xfrm>
        </p:spPr>
        <p:txBody>
          <a:bodyPr/>
          <a:lstStyle/>
          <a:p>
            <a:pPr algn="ctr"/>
            <a:r>
              <a:rPr lang="pl-PL" b="1" dirty="0" smtClean="0"/>
              <a:t>Podział na rolę:</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slide(fromBottom)">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dissolve">
                                      <p:cBhvr>
                                        <p:cTn id="29" dur="500"/>
                                        <p:tgtEl>
                                          <p:spTgt spid="3">
                                            <p:txEl>
                                              <p:pRg st="7" end="7"/>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dissolve">
                                      <p:cBhvr>
                                        <p:cTn id="35" dur="500"/>
                                        <p:tgtEl>
                                          <p:spTgt spid="3">
                                            <p:txEl>
                                              <p:pRg st="9" end="9"/>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dissolve">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slide(fromBottom)">
                                      <p:cBhvr>
                                        <p:cTn id="43" dur="500"/>
                                        <p:tgtEl>
                                          <p:spTgt spid="3">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dissolve">
                                      <p:cBhvr>
                                        <p:cTn id="48" dur="500"/>
                                        <p:tgtEl>
                                          <p:spTgt spid="3">
                                            <p:txEl>
                                              <p:pRg st="13" end="13"/>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dissolve">
                                      <p:cBhvr>
                                        <p:cTn id="51" dur="500"/>
                                        <p:tgtEl>
                                          <p:spTgt spid="3">
                                            <p:txEl>
                                              <p:pRg st="14" end="14"/>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dissolve">
                                      <p:cBhvr>
                                        <p:cTn id="54" dur="500"/>
                                        <p:tgtEl>
                                          <p:spTgt spid="3">
                                            <p:txEl>
                                              <p:pRg st="15" end="15"/>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Effect transition="in" filter="dissolve">
                                      <p:cBhvr>
                                        <p:cTn id="57" dur="500"/>
                                        <p:tgtEl>
                                          <p:spTgt spid="3">
                                            <p:txEl>
                                              <p:pRg st="16" end="1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3">
                                            <p:txEl>
                                              <p:pRg st="18" end="18"/>
                                            </p:txEl>
                                          </p:spTgt>
                                        </p:tgtEl>
                                        <p:attrNameLst>
                                          <p:attrName>style.visibility</p:attrName>
                                        </p:attrNameLst>
                                      </p:cBhvr>
                                      <p:to>
                                        <p:strVal val="visible"/>
                                      </p:to>
                                    </p:set>
                                    <p:animEffect transition="in" filter="slide(fromBottom)">
                                      <p:cBhvr>
                                        <p:cTn id="62" dur="500"/>
                                        <p:tgtEl>
                                          <p:spTgt spid="3">
                                            <p:txEl>
                                              <p:pRg st="18" end="1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9" end="19"/>
                                            </p:txEl>
                                          </p:spTgt>
                                        </p:tgtEl>
                                        <p:attrNameLst>
                                          <p:attrName>style.visibility</p:attrName>
                                        </p:attrNameLst>
                                      </p:cBhvr>
                                      <p:to>
                                        <p:strVal val="visible"/>
                                      </p:to>
                                    </p:set>
                                    <p:animEffect transition="in" filter="dissolve">
                                      <p:cBhvr>
                                        <p:cTn id="67" dur="500"/>
                                        <p:tgtEl>
                                          <p:spTgt spid="3">
                                            <p:txEl>
                                              <p:pRg st="19" end="19"/>
                                            </p:txEl>
                                          </p:spTgt>
                                        </p:tgtEl>
                                      </p:cBhvr>
                                    </p:animEffect>
                                  </p:childTnLst>
                                </p:cTn>
                              </p:par>
                              <p:par>
                                <p:cTn id="68" presetID="9" presetClass="entr" presetSubtype="0" fill="hold" nodeType="withEffect">
                                  <p:stCondLst>
                                    <p:cond delay="0"/>
                                  </p:stCondLst>
                                  <p:childTnLst>
                                    <p:set>
                                      <p:cBhvr>
                                        <p:cTn id="69" dur="1" fill="hold">
                                          <p:stCondLst>
                                            <p:cond delay="0"/>
                                          </p:stCondLst>
                                        </p:cTn>
                                        <p:tgtEl>
                                          <p:spTgt spid="3">
                                            <p:txEl>
                                              <p:pRg st="20" end="20"/>
                                            </p:txEl>
                                          </p:spTgt>
                                        </p:tgtEl>
                                        <p:attrNameLst>
                                          <p:attrName>style.visibility</p:attrName>
                                        </p:attrNameLst>
                                      </p:cBhvr>
                                      <p:to>
                                        <p:strVal val="visible"/>
                                      </p:to>
                                    </p:set>
                                    <p:animEffect transition="in" filter="dissolve">
                                      <p:cBhvr>
                                        <p:cTn id="70" dur="500"/>
                                        <p:tgtEl>
                                          <p:spTgt spid="3">
                                            <p:txEl>
                                              <p:pRg st="20" end="20"/>
                                            </p:txEl>
                                          </p:spTgt>
                                        </p:tgtEl>
                                      </p:cBhvr>
                                    </p:animEffect>
                                  </p:childTnLst>
                                </p:cTn>
                              </p:par>
                              <p:par>
                                <p:cTn id="71" presetID="9" presetClass="entr" presetSubtype="0" fill="hold" nodeType="withEffect">
                                  <p:stCondLst>
                                    <p:cond delay="0"/>
                                  </p:stCondLst>
                                  <p:childTnLst>
                                    <p:set>
                                      <p:cBhvr>
                                        <p:cTn id="72" dur="1" fill="hold">
                                          <p:stCondLst>
                                            <p:cond delay="0"/>
                                          </p:stCondLst>
                                        </p:cTn>
                                        <p:tgtEl>
                                          <p:spTgt spid="3">
                                            <p:txEl>
                                              <p:pRg st="21" end="21"/>
                                            </p:txEl>
                                          </p:spTgt>
                                        </p:tgtEl>
                                        <p:attrNameLst>
                                          <p:attrName>style.visibility</p:attrName>
                                        </p:attrNameLst>
                                      </p:cBhvr>
                                      <p:to>
                                        <p:strVal val="visible"/>
                                      </p:to>
                                    </p:set>
                                    <p:animEffect transition="in" filter="dissolve">
                                      <p:cBhvr>
                                        <p:cTn id="73" dur="5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dtytuł 5"/>
          <p:cNvSpPr>
            <a:spLocks noGrp="1"/>
          </p:cNvSpPr>
          <p:nvPr>
            <p:ph type="subTitle" idx="1"/>
          </p:nvPr>
        </p:nvSpPr>
        <p:spPr>
          <a:xfrm>
            <a:off x="1428728" y="3643314"/>
            <a:ext cx="6400800" cy="1752600"/>
          </a:xfrm>
        </p:spPr>
        <p:txBody>
          <a:bodyPr/>
          <a:lstStyle/>
          <a:p>
            <a:r>
              <a:rPr lang="pl-PL" b="1" i="1" dirty="0" smtClean="0"/>
              <a:t>Wpływ automatyzacji  obrabiarek CNC i procesu produkcji na pracowników firm</a:t>
            </a:r>
            <a:endParaRPr lang="pl-PL" dirty="0"/>
          </a:p>
        </p:txBody>
      </p:sp>
      <p:sp>
        <p:nvSpPr>
          <p:cNvPr id="5" name="Tytuł 4"/>
          <p:cNvSpPr>
            <a:spLocks noGrp="1"/>
          </p:cNvSpPr>
          <p:nvPr>
            <p:ph type="ctrTitle"/>
          </p:nvPr>
        </p:nvSpPr>
        <p:spPr>
          <a:xfrm>
            <a:off x="714348" y="1857364"/>
            <a:ext cx="7772400" cy="1470025"/>
          </a:xfrm>
        </p:spPr>
        <p:txBody>
          <a:bodyPr/>
          <a:lstStyle/>
          <a:p>
            <a:r>
              <a:rPr lang="pl-PL" dirty="0" smtClean="0"/>
              <a:t>Pracownik</a:t>
            </a:r>
            <a:endParaRPr lang="pl-PL" dirty="0"/>
          </a:p>
        </p:txBody>
      </p:sp>
      <p:sp>
        <p:nvSpPr>
          <p:cNvPr id="7" name="pole tekstowe 6"/>
          <p:cNvSpPr txBox="1"/>
          <p:nvPr/>
        </p:nvSpPr>
        <p:spPr>
          <a:xfrm>
            <a:off x="3929058" y="1571612"/>
            <a:ext cx="1857388" cy="369332"/>
          </a:xfrm>
          <a:prstGeom prst="rect">
            <a:avLst/>
          </a:prstGeom>
          <a:noFill/>
        </p:spPr>
        <p:txBody>
          <a:bodyPr wrap="square" rtlCol="0">
            <a:spAutoFit/>
          </a:bodyPr>
          <a:lstStyle/>
          <a:p>
            <a:r>
              <a:rPr lang="pl-PL" dirty="0" smtClean="0"/>
              <a:t>Grupa I</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amond(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2000240"/>
            <a:ext cx="8229600" cy="4525963"/>
          </a:xfrm>
        </p:spPr>
        <p:txBody>
          <a:bodyPr>
            <a:normAutofit fontScale="70000" lnSpcReduction="20000"/>
          </a:bodyPr>
          <a:lstStyle/>
          <a:p>
            <a:pPr lvl="0" algn="ctr"/>
            <a:r>
              <a:rPr lang="pl-PL" b="1" dirty="0" smtClean="0"/>
              <a:t>Zapewnienie bezpiecznego środowiska pracy</a:t>
            </a:r>
            <a:endParaRPr lang="pl-PL" dirty="0" smtClean="0"/>
          </a:p>
          <a:p>
            <a:pPr algn="ctr">
              <a:buNone/>
            </a:pPr>
            <a:r>
              <a:rPr lang="pl-PL" dirty="0" smtClean="0"/>
              <a:t>      Dzięki możliwości obsługi obrabiarki za stanowiska PC, doraźnie zwiększa się bezpieczeństwo pracownika, który nie ma kontaktu z narzędziami obrabiarki w czasie jej pracy.</a:t>
            </a:r>
          </a:p>
          <a:p>
            <a:pPr algn="ctr">
              <a:buNone/>
            </a:pPr>
            <a:r>
              <a:rPr lang="pl-PL" dirty="0" smtClean="0"/>
              <a:t> </a:t>
            </a:r>
          </a:p>
          <a:p>
            <a:pPr lvl="0" algn="ctr"/>
            <a:r>
              <a:rPr lang="pl-PL" b="1" dirty="0" smtClean="0"/>
              <a:t>Wyższe wymagania kwalifikacyjne</a:t>
            </a:r>
            <a:endParaRPr lang="pl-PL" dirty="0" smtClean="0"/>
          </a:p>
          <a:p>
            <a:pPr algn="ctr">
              <a:buNone/>
            </a:pPr>
            <a:r>
              <a:rPr lang="pl-PL" dirty="0" smtClean="0"/>
              <a:t>      Większy stopień skomplikowania obsługi obrabiarki CNC, wymaga większych kwalifikacji pracownika, które są jednak odmienne od wymaganych w przypadku obrabiarek konwencjonalnych.</a:t>
            </a:r>
          </a:p>
          <a:p>
            <a:pPr algn="ctr">
              <a:buNone/>
            </a:pPr>
            <a:r>
              <a:rPr lang="pl-PL" dirty="0" smtClean="0"/>
              <a:t> </a:t>
            </a:r>
          </a:p>
          <a:p>
            <a:pPr lvl="0" algn="ctr"/>
            <a:r>
              <a:rPr lang="pl-PL" b="1" dirty="0" smtClean="0"/>
              <a:t>Wzrost bezrobocia</a:t>
            </a:r>
            <a:endParaRPr lang="pl-PL" dirty="0" smtClean="0"/>
          </a:p>
          <a:p>
            <a:pPr algn="ctr">
              <a:buNone/>
            </a:pPr>
            <a:r>
              <a:rPr lang="pl-PL" dirty="0" smtClean="0"/>
              <a:t>      Zastąpienie tradycyjnych obrabiarek obsługiwanych manualnie przez pracowników, obrabiarkami CNC wymaga mniejszej ilości zatrudnianych ludzi o innych kwalifikacjach. Może to powodować zwolnienia pracowników dotychczas obsługujących konwencjonalne obrabiarki .</a:t>
            </a:r>
          </a:p>
          <a:p>
            <a:pPr algn="ctr"/>
            <a:endParaRPr lang="pl-PL" dirty="0"/>
          </a:p>
        </p:txBody>
      </p:sp>
      <p:sp>
        <p:nvSpPr>
          <p:cNvPr id="2" name="Tytuł 1"/>
          <p:cNvSpPr>
            <a:spLocks noGrp="1"/>
          </p:cNvSpPr>
          <p:nvPr>
            <p:ph type="title"/>
          </p:nvPr>
        </p:nvSpPr>
        <p:spPr>
          <a:xfrm>
            <a:off x="428596" y="857232"/>
            <a:ext cx="8229600" cy="1143000"/>
          </a:xfrm>
        </p:spPr>
        <p:txBody>
          <a:bodyPr>
            <a:normAutofit fontScale="90000"/>
          </a:bodyPr>
          <a:lstStyle/>
          <a:p>
            <a:r>
              <a:rPr lang="pl-PL" sz="2700" b="1" i="1" dirty="0" smtClean="0"/>
              <a:t>Wpływ automatyzacji  obrabiarek CNC i procesu produkcji na pracowników firm:</a:t>
            </a:r>
            <a:r>
              <a:rPr lang="pl-PL" dirty="0" smtClean="0"/>
              <a:t/>
            </a:r>
            <a:br>
              <a:rPr lang="pl-PL" dirty="0" smtClean="0"/>
            </a:b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2000"/>
                                        <p:tgtEl>
                                          <p:spTgt spid="3">
                                            <p:txEl>
                                              <p:pRg st="3" end="3"/>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edge">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dissolv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1714488"/>
            <a:ext cx="8229600" cy="4525963"/>
          </a:xfrm>
        </p:spPr>
        <p:txBody>
          <a:bodyPr>
            <a:normAutofit fontScale="92500" lnSpcReduction="10000"/>
          </a:bodyPr>
          <a:lstStyle/>
          <a:p>
            <a:pPr lvl="0" algn="ctr"/>
            <a:r>
              <a:rPr lang="pl-PL" b="1" dirty="0" smtClean="0"/>
              <a:t>Powstanie atrakcyjnego stanowiska pracy</a:t>
            </a:r>
            <a:endParaRPr lang="pl-PL" dirty="0" smtClean="0"/>
          </a:p>
          <a:p>
            <a:pPr algn="ctr">
              <a:buNone/>
            </a:pPr>
            <a:r>
              <a:rPr lang="pl-PL" dirty="0" smtClean="0"/>
              <a:t>     Operator obrabiarki CNC posiadający odpowiednio duże kwalifikacje, będzie poszukiwanym pracownikiem na rynku pracy. Wiązać się to może z proporcjonalnymi do zainteresowania pracodawców wysokościami wynagrodzeń.</a:t>
            </a:r>
          </a:p>
          <a:p>
            <a:pPr algn="ctr">
              <a:buNone/>
            </a:pPr>
            <a:r>
              <a:rPr lang="pl-PL" dirty="0" smtClean="0"/>
              <a:t> </a:t>
            </a:r>
          </a:p>
          <a:p>
            <a:pPr lvl="0" algn="ctr"/>
            <a:r>
              <a:rPr lang="pl-PL" b="1" dirty="0" smtClean="0"/>
              <a:t>Konieczność ciągłego podwyższania swoich kwalifikacji</a:t>
            </a:r>
            <a:endParaRPr lang="pl-PL" dirty="0" smtClean="0"/>
          </a:p>
          <a:p>
            <a:pPr algn="ctr">
              <a:buNone/>
            </a:pPr>
            <a:r>
              <a:rPr lang="pl-PL" dirty="0" smtClean="0"/>
              <a:t>     Ciągły rozwój nowoczesnych obrabiarek i obsługujących je programów komputerowych, pociąga za sobą konieczność stałego dokształcania się przez ich operatorów.</a:t>
            </a:r>
          </a:p>
          <a:p>
            <a:pPr algn="ctr">
              <a:buNone/>
            </a:pPr>
            <a:endParaRPr lang="pl-PL" dirty="0" smtClean="0"/>
          </a:p>
          <a:p>
            <a:pPr algn="ctr">
              <a:buNone/>
            </a:pPr>
            <a:endParaRPr lang="pl-PL" dirty="0"/>
          </a:p>
        </p:txBody>
      </p:sp>
      <p:sp>
        <p:nvSpPr>
          <p:cNvPr id="2" name="Tytuł 1"/>
          <p:cNvSpPr>
            <a:spLocks noGrp="1"/>
          </p:cNvSpPr>
          <p:nvPr>
            <p:ph type="title"/>
          </p:nvPr>
        </p:nvSpPr>
        <p:spPr/>
        <p:txBody>
          <a:bodyPr>
            <a:normAutofit/>
          </a:bodyPr>
          <a:lstStyle/>
          <a:p>
            <a:r>
              <a:rPr lang="pl-PL" sz="2400" b="1" i="1" dirty="0" smtClean="0"/>
              <a:t>Wpływ automatyzacji  obrabiarek CNC i procesu produkcji na pracowników firm </a:t>
            </a:r>
            <a:r>
              <a:rPr lang="pl-PL" sz="2400" b="1" i="1" dirty="0" err="1" smtClean="0"/>
              <a:t>cd</a:t>
            </a:r>
            <a:r>
              <a:rPr lang="pl-PL" sz="2400" b="1" i="1" dirty="0" smtClean="0"/>
              <a:t>.</a:t>
            </a:r>
            <a:endParaRPr lang="pl-P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p:cNvSpPr>
            <a:spLocks noGrp="1"/>
          </p:cNvSpPr>
          <p:nvPr>
            <p:ph type="subTitle" idx="1"/>
          </p:nvPr>
        </p:nvSpPr>
        <p:spPr>
          <a:xfrm>
            <a:off x="1357290" y="3571876"/>
            <a:ext cx="6400800" cy="1752600"/>
          </a:xfrm>
        </p:spPr>
        <p:txBody>
          <a:bodyPr/>
          <a:lstStyle/>
          <a:p>
            <a:r>
              <a:rPr lang="pl-PL" dirty="0" smtClean="0"/>
              <a:t>Zalety obrabiarek CNC według klienta firmy</a:t>
            </a:r>
            <a:endParaRPr lang="pl-PL" dirty="0"/>
          </a:p>
        </p:txBody>
      </p:sp>
      <p:sp>
        <p:nvSpPr>
          <p:cNvPr id="4" name="Tytuł 3"/>
          <p:cNvSpPr>
            <a:spLocks noGrp="1"/>
          </p:cNvSpPr>
          <p:nvPr>
            <p:ph type="ctrTitle"/>
          </p:nvPr>
        </p:nvSpPr>
        <p:spPr>
          <a:xfrm>
            <a:off x="714348" y="1571612"/>
            <a:ext cx="7772400" cy="1470025"/>
          </a:xfrm>
        </p:spPr>
        <p:txBody>
          <a:bodyPr/>
          <a:lstStyle/>
          <a:p>
            <a:r>
              <a:rPr lang="pl-PL" b="1" dirty="0" smtClean="0"/>
              <a:t>Klient</a:t>
            </a:r>
            <a:endParaRPr lang="pl-PL" dirty="0"/>
          </a:p>
        </p:txBody>
      </p:sp>
      <p:sp>
        <p:nvSpPr>
          <p:cNvPr id="6" name="pole tekstowe 5"/>
          <p:cNvSpPr txBox="1"/>
          <p:nvPr/>
        </p:nvSpPr>
        <p:spPr>
          <a:xfrm>
            <a:off x="4071934" y="1643050"/>
            <a:ext cx="1428760" cy="369332"/>
          </a:xfrm>
          <a:prstGeom prst="rect">
            <a:avLst/>
          </a:prstGeom>
          <a:noFill/>
        </p:spPr>
        <p:txBody>
          <a:bodyPr wrap="square" rtlCol="0">
            <a:spAutoFit/>
          </a:bodyPr>
          <a:lstStyle/>
          <a:p>
            <a:r>
              <a:rPr lang="pl-PL" dirty="0" smtClean="0"/>
              <a:t>Grupa II</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182</TotalTime>
  <Words>1522</Words>
  <Application>Microsoft Office PowerPoint</Application>
  <PresentationFormat>Pokaz na ekranie (4:3)</PresentationFormat>
  <Paragraphs>266</Paragraphs>
  <Slides>33</Slides>
  <Notes>1</Notes>
  <HiddenSlides>0</HiddenSlides>
  <MMClips>0</MMClips>
  <ScaleCrop>false</ScaleCrop>
  <HeadingPairs>
    <vt:vector size="4" baseType="variant">
      <vt:variant>
        <vt:lpstr>Motyw</vt:lpstr>
      </vt:variant>
      <vt:variant>
        <vt:i4>1</vt:i4>
      </vt:variant>
      <vt:variant>
        <vt:lpstr>Tytuły slajdów</vt:lpstr>
      </vt:variant>
      <vt:variant>
        <vt:i4>33</vt:i4>
      </vt:variant>
    </vt:vector>
  </HeadingPairs>
  <TitlesOfParts>
    <vt:vector size="34" baseType="lpstr">
      <vt:lpstr>Papier</vt:lpstr>
      <vt:lpstr>„Konkurs WebQuest”</vt:lpstr>
      <vt:lpstr>Temat: Znaczenie Obrabiarek CNC w życiu współczesnym! </vt:lpstr>
      <vt:lpstr>Slajd 3</vt:lpstr>
      <vt:lpstr>Akcja</vt:lpstr>
      <vt:lpstr>Podział na rolę:</vt:lpstr>
      <vt:lpstr>Pracownik</vt:lpstr>
      <vt:lpstr>Wpływ automatyzacji  obrabiarek CNC i procesu produkcji na pracowników firm: </vt:lpstr>
      <vt:lpstr>Wpływ automatyzacji  obrabiarek CNC i procesu produkcji na pracowników firm cd.</vt:lpstr>
      <vt:lpstr>Klient</vt:lpstr>
      <vt:lpstr> </vt:lpstr>
      <vt:lpstr>PREZES</vt:lpstr>
      <vt:lpstr> </vt:lpstr>
      <vt:lpstr> </vt:lpstr>
      <vt:lpstr>Wnioski</vt:lpstr>
      <vt:lpstr>Wnioski cd.</vt:lpstr>
      <vt:lpstr>Obrabiarki CNC</vt:lpstr>
      <vt:lpstr>Struktura i komponenty</vt:lpstr>
      <vt:lpstr>Przykładowe specyfikacje plotera</vt:lpstr>
      <vt:lpstr>Wygląd panelu sterującego</vt:lpstr>
      <vt:lpstr>Opis klawiszy na panelu sterującym</vt:lpstr>
      <vt:lpstr>Opis klawiszy na panelu sterującym cd.</vt:lpstr>
      <vt:lpstr>Tryby pracy</vt:lpstr>
      <vt:lpstr>TRYB MANUALNY </vt:lpstr>
      <vt:lpstr>Tryb ruchu ciągłego</vt:lpstr>
      <vt:lpstr>Tryb ruchu krokowego</vt:lpstr>
      <vt:lpstr>TRYB AUTOMATYCZNY </vt:lpstr>
      <vt:lpstr>Kolejność wykonywania czynności w trybie automatycznym</vt:lpstr>
      <vt:lpstr>Przejazd na punkt referencyjny </vt:lpstr>
      <vt:lpstr>Ustawienie bazy materiałowej</vt:lpstr>
      <vt:lpstr>Kopiowanie i uruchomienie obróbki </vt:lpstr>
      <vt:lpstr>Ustawienie prędkości obrotowej wrzeciona </vt:lpstr>
      <vt:lpstr>Zdjęcia:</vt:lpstr>
      <vt:lpstr>Dziękujemy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Obrabiarki CNC</dc:title>
  <dc:creator>mechatronik1</dc:creator>
  <cp:lastModifiedBy>ADMIN</cp:lastModifiedBy>
  <cp:revision>39</cp:revision>
  <dcterms:created xsi:type="dcterms:W3CDTF">2010-03-27T07:50:24Z</dcterms:created>
  <dcterms:modified xsi:type="dcterms:W3CDTF">2010-04-17T13:26:00Z</dcterms:modified>
</cp:coreProperties>
</file>