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31800" indent="-2159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647700" indent="-2159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863600" indent="-2159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079500" indent="-2159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552" y="-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2362" cy="3698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4462" cy="4105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84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0179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0179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0179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0179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0179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0179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0179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0179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0179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0179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0179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197725" y="700088"/>
            <a:ext cx="2151063" cy="6199187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41363" y="700088"/>
            <a:ext cx="6303962" cy="619918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41363" y="700088"/>
            <a:ext cx="8607425" cy="126047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22325" y="2138363"/>
            <a:ext cx="4132263" cy="4760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06988" y="2138363"/>
            <a:ext cx="4132262" cy="4760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10080625" cy="7559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1363" y="700088"/>
            <a:ext cx="8607425" cy="126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format tekstu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2138363"/>
            <a:ext cx="8416925" cy="47609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format tekstu konspektu</a:t>
            </a:r>
          </a:p>
          <a:p>
            <a:pPr lvl="1"/>
            <a:r>
              <a:rPr lang="en-GB" smtClean="0"/>
              <a:t>Drugi poziom konspektu</a:t>
            </a:r>
          </a:p>
          <a:p>
            <a:pPr lvl="2"/>
            <a:r>
              <a:rPr lang="en-GB" smtClean="0"/>
              <a:t>Trzeci poziom konspektu</a:t>
            </a:r>
          </a:p>
          <a:p>
            <a:pPr lvl="3"/>
            <a:r>
              <a:rPr lang="en-GB" smtClean="0"/>
              <a:t>Czwarty poziom konspektu</a:t>
            </a:r>
          </a:p>
          <a:p>
            <a:pPr lvl="4"/>
            <a:r>
              <a:rPr lang="en-GB" smtClean="0"/>
              <a:t>Piąty poziom konspektu</a:t>
            </a:r>
          </a:p>
          <a:p>
            <a:pPr lvl="4"/>
            <a:r>
              <a:rPr lang="en-GB" smtClean="0"/>
              <a:t>Szósty poziom konspektu</a:t>
            </a:r>
          </a:p>
          <a:p>
            <a:pPr lvl="4"/>
            <a:r>
              <a:rPr lang="en-GB" smtClean="0"/>
              <a:t>Siódmy poziom konspektu</a:t>
            </a:r>
          </a:p>
          <a:p>
            <a:pPr lvl="4"/>
            <a:r>
              <a:rPr lang="en-GB" smtClean="0"/>
              <a:t>Ósmy poziom konspektu</a:t>
            </a:r>
          </a:p>
          <a:p>
            <a:pPr lvl="4"/>
            <a:r>
              <a:rPr lang="en-GB" smtClean="0"/>
              <a:t>Dziewiąty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marL="358775" indent="-358775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 b="1" i="1">
          <a:solidFill>
            <a:srgbClr val="99284C"/>
          </a:solidFill>
          <a:latin typeface="+mj-lt"/>
          <a:ea typeface="+mj-ea"/>
          <a:cs typeface="+mj-cs"/>
        </a:defRPr>
      </a:lvl1pPr>
      <a:lvl2pPr marL="431800" indent="-358775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 b="1" i="1">
          <a:solidFill>
            <a:srgbClr val="99284C"/>
          </a:solidFill>
          <a:latin typeface="Arial" charset="0"/>
          <a:cs typeface="Lucida Sans Unicode" charset="0"/>
        </a:defRPr>
      </a:lvl2pPr>
      <a:lvl3pPr marL="647700" indent="-358775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 b="1" i="1">
          <a:solidFill>
            <a:srgbClr val="99284C"/>
          </a:solidFill>
          <a:latin typeface="Arial" charset="0"/>
          <a:cs typeface="Lucida Sans Unicode" charset="0"/>
        </a:defRPr>
      </a:lvl3pPr>
      <a:lvl4pPr marL="863600" indent="-358775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 b="1" i="1">
          <a:solidFill>
            <a:srgbClr val="99284C"/>
          </a:solidFill>
          <a:latin typeface="Arial" charset="0"/>
          <a:cs typeface="Lucida Sans Unicode" charset="0"/>
        </a:defRPr>
      </a:lvl4pPr>
      <a:lvl5pPr marL="1079500" indent="-358775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 b="1" i="1">
          <a:solidFill>
            <a:srgbClr val="99284C"/>
          </a:solidFill>
          <a:latin typeface="Arial" charset="0"/>
          <a:cs typeface="Lucida Sans Unicode" charset="0"/>
        </a:defRPr>
      </a:lvl5pPr>
      <a:lvl6pPr marL="1536700" indent="-358775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 b="1" i="1">
          <a:solidFill>
            <a:srgbClr val="99284C"/>
          </a:solidFill>
          <a:latin typeface="Arial" charset="0"/>
          <a:cs typeface="Lucida Sans Unicode" charset="0"/>
        </a:defRPr>
      </a:lvl6pPr>
      <a:lvl7pPr marL="1993900" indent="-358775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 b="1" i="1">
          <a:solidFill>
            <a:srgbClr val="99284C"/>
          </a:solidFill>
          <a:latin typeface="Arial" charset="0"/>
          <a:cs typeface="Lucida Sans Unicode" charset="0"/>
        </a:defRPr>
      </a:lvl7pPr>
      <a:lvl8pPr marL="2451100" indent="-358775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 b="1" i="1">
          <a:solidFill>
            <a:srgbClr val="99284C"/>
          </a:solidFill>
          <a:latin typeface="Arial" charset="0"/>
          <a:cs typeface="Lucida Sans Unicode" charset="0"/>
        </a:defRPr>
      </a:lvl8pPr>
      <a:lvl9pPr marL="2908300" indent="-358775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 b="1" i="1">
          <a:solidFill>
            <a:srgbClr val="99284C"/>
          </a:solidFill>
          <a:latin typeface="Arial" charset="0"/>
          <a:cs typeface="Lucida Sans Unicode" charset="0"/>
        </a:defRPr>
      </a:lvl9pPr>
    </p:titleStyle>
    <p:bodyStyle>
      <a:lvl1pPr marL="503238" indent="-4318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99284C"/>
        </a:buClr>
        <a:buSzPct val="75000"/>
        <a:buFont typeface="Wingdings" charset="2"/>
        <a:buChar char=""/>
        <a:defRPr sz="3200">
          <a:solidFill>
            <a:srgbClr val="333333"/>
          </a:solidFill>
          <a:latin typeface="+mn-lt"/>
          <a:ea typeface="+mn-ea"/>
          <a:cs typeface="+mn-cs"/>
        </a:defRPr>
      </a:lvl1pPr>
      <a:lvl2pPr marL="790575" indent="-4318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99284C"/>
        </a:buClr>
        <a:buSzPct val="75000"/>
        <a:buFont typeface="Wingdings" charset="2"/>
        <a:buChar char=""/>
        <a:defRPr sz="2800">
          <a:solidFill>
            <a:srgbClr val="333333"/>
          </a:solidFill>
          <a:latin typeface="+mn-lt"/>
          <a:cs typeface="+mn-cs"/>
        </a:defRPr>
      </a:lvl2pPr>
      <a:lvl3pPr marL="1079500" indent="-4318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99284C"/>
        </a:buClr>
        <a:buSzPct val="75000"/>
        <a:buFont typeface="Wingdings" charset="2"/>
        <a:buChar char=""/>
        <a:defRPr sz="2400">
          <a:solidFill>
            <a:srgbClr val="333333"/>
          </a:solidFill>
          <a:latin typeface="+mn-lt"/>
          <a:cs typeface="+mn-cs"/>
        </a:defRPr>
      </a:lvl3pPr>
      <a:lvl4pPr marL="1366838" indent="-4318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99284C"/>
        </a:buClr>
        <a:buSzPct val="75000"/>
        <a:buFont typeface="Wingdings" charset="2"/>
        <a:buChar char=""/>
        <a:defRPr sz="2000">
          <a:solidFill>
            <a:srgbClr val="333333"/>
          </a:solidFill>
          <a:latin typeface="+mn-lt"/>
          <a:cs typeface="+mn-cs"/>
        </a:defRPr>
      </a:lvl4pPr>
      <a:lvl5pPr marL="1655763" indent="-4318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99284C"/>
        </a:buClr>
        <a:buSzPct val="75000"/>
        <a:buFont typeface="Wingdings" charset="2"/>
        <a:buChar char=""/>
        <a:defRPr sz="2000">
          <a:solidFill>
            <a:srgbClr val="333333"/>
          </a:solidFill>
          <a:latin typeface="+mn-lt"/>
          <a:cs typeface="+mn-cs"/>
        </a:defRPr>
      </a:lvl5pPr>
      <a:lvl6pPr marL="2112963" indent="-4318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99284C"/>
        </a:buClr>
        <a:buSzPct val="75000"/>
        <a:buFont typeface="Wingdings" charset="2"/>
        <a:buChar char=""/>
        <a:defRPr sz="2000">
          <a:solidFill>
            <a:srgbClr val="333333"/>
          </a:solidFill>
          <a:latin typeface="+mn-lt"/>
          <a:cs typeface="+mn-cs"/>
        </a:defRPr>
      </a:lvl6pPr>
      <a:lvl7pPr marL="2570163" indent="-4318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99284C"/>
        </a:buClr>
        <a:buSzPct val="75000"/>
        <a:buFont typeface="Wingdings" charset="2"/>
        <a:buChar char=""/>
        <a:defRPr sz="2000">
          <a:solidFill>
            <a:srgbClr val="333333"/>
          </a:solidFill>
          <a:latin typeface="+mn-lt"/>
          <a:cs typeface="+mn-cs"/>
        </a:defRPr>
      </a:lvl7pPr>
      <a:lvl8pPr marL="3027363" indent="-4318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99284C"/>
        </a:buClr>
        <a:buSzPct val="75000"/>
        <a:buFont typeface="Wingdings" charset="2"/>
        <a:buChar char=""/>
        <a:defRPr sz="2000">
          <a:solidFill>
            <a:srgbClr val="333333"/>
          </a:solidFill>
          <a:latin typeface="+mn-lt"/>
          <a:cs typeface="+mn-cs"/>
        </a:defRPr>
      </a:lvl8pPr>
      <a:lvl9pPr marL="3484563" indent="-4318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99284C"/>
        </a:buClr>
        <a:buSzPct val="75000"/>
        <a:buFont typeface="Wingdings" charset="2"/>
        <a:buChar char=""/>
        <a:defRPr sz="2000">
          <a:solidFill>
            <a:srgbClr val="333333"/>
          </a:solidFill>
          <a:latin typeface="+mn-lt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11156" y="2422515"/>
            <a:ext cx="8607425" cy="1262063"/>
          </a:xfrm>
          <a:ln/>
        </p:spPr>
        <p:txBody>
          <a:bodyPr/>
          <a:lstStyle/>
          <a:p>
            <a:pPr marL="0" inden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dirty="0">
                <a:solidFill>
                  <a:srgbClr val="C00000"/>
                </a:solidFill>
              </a:rPr>
              <a:t>Rachunkowość kreatywna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2519363" y="4319588"/>
            <a:ext cx="6829425" cy="2544762"/>
          </a:xfrm>
          <a:prstGeom prst="rect">
            <a:avLst/>
          </a:prstGeom>
          <a:noFill/>
          <a:ln/>
        </p:spPr>
        <p:txBody>
          <a:bodyPr lIns="0" tIns="0" rIns="0" bIns="0" anchor="ctr"/>
          <a:lstStyle/>
          <a:p>
            <a:pPr marL="0" indent="0" algn="ctr"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GB" dirty="0">
                <a:solidFill>
                  <a:srgbClr val="C00000"/>
                </a:solidFill>
              </a:rPr>
              <a:t>Autor: Justyna Przybyła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subTitle"/>
          </p:nvPr>
        </p:nvSpPr>
        <p:spPr>
          <a:xfrm>
            <a:off x="762000" y="1266825"/>
            <a:ext cx="8418513" cy="4673600"/>
          </a:xfrm>
          <a:ln/>
        </p:spPr>
        <p:txBody>
          <a:bodyPr/>
          <a:lstStyle/>
          <a:p>
            <a:pPr marL="741363" lvl="1" indent="-284163" algn="l" hangingPunct="1">
              <a:lnSpc>
                <a:spcPct val="150000"/>
              </a:lnSpc>
              <a:spcBef>
                <a:spcPts val="800"/>
              </a:spcBef>
              <a:buSzPct val="100000"/>
              <a:buFont typeface="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3200" i="0" dirty="0">
                <a:solidFill>
                  <a:srgbClr val="C00000"/>
                </a:solidFill>
              </a:rPr>
              <a:t>2</a:t>
            </a:r>
            <a:r>
              <a:rPr lang="en-GB" sz="3200" b="0" i="0" dirty="0">
                <a:solidFill>
                  <a:srgbClr val="C00000"/>
                </a:solidFill>
              </a:rPr>
              <a:t>. </a:t>
            </a:r>
            <a:r>
              <a:rPr lang="en-GB" sz="2600" b="0" i="0" dirty="0">
                <a:solidFill>
                  <a:srgbClr val="C00000"/>
                </a:solidFill>
              </a:rPr>
              <a:t>  Unikanie określonych skutków regulacji obowiązujących w rachunkowości przez zastosowanie technik, które pozwalają na dokonanie pomiaru zgodnie z interesem jednostki sporządzającej sprawozdanie.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subTitle"/>
          </p:nvPr>
        </p:nvSpPr>
        <p:spPr>
          <a:xfrm>
            <a:off x="762000" y="1260475"/>
            <a:ext cx="8418513" cy="4673600"/>
          </a:xfrm>
          <a:ln/>
        </p:spPr>
        <p:txBody>
          <a:bodyPr/>
          <a:lstStyle/>
          <a:p>
            <a:pPr marL="741363" lvl="1" indent="-284163" algn="l" hangingPunct="1">
              <a:lnSpc>
                <a:spcPct val="150000"/>
              </a:lnSpc>
              <a:spcBef>
                <a:spcPts val="800"/>
              </a:spcBef>
              <a:buSzPct val="100000"/>
              <a:buFont typeface="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3200" i="0" dirty="0">
                <a:solidFill>
                  <a:srgbClr val="C00000"/>
                </a:solidFill>
              </a:rPr>
              <a:t>3. </a:t>
            </a:r>
            <a:r>
              <a:rPr lang="en-GB" sz="2600" i="0" dirty="0">
                <a:solidFill>
                  <a:srgbClr val="C00000"/>
                </a:solidFill>
              </a:rPr>
              <a:t>  </a:t>
            </a:r>
            <a:r>
              <a:rPr lang="en-GB" sz="2600" b="0" i="0" dirty="0">
                <a:solidFill>
                  <a:srgbClr val="C00000"/>
                </a:solidFill>
              </a:rPr>
              <a:t>Włączenia do sprawozdań finansowych pozycji,   które nie były dotychczas przedmiotem regulacji,    co łączy się z istotnymi zmianami w praktykach pomiaru w porównaniu ze stosowanymi wcześniej</a:t>
            </a:r>
            <a:r>
              <a:rPr lang="en-GB" sz="2600" b="0" i="0" dirty="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subTitle"/>
          </p:nvPr>
        </p:nvSpPr>
        <p:spPr>
          <a:xfrm>
            <a:off x="720725" y="1266825"/>
            <a:ext cx="8418513" cy="4673600"/>
          </a:xfrm>
          <a:ln/>
        </p:spPr>
        <p:txBody>
          <a:bodyPr/>
          <a:lstStyle/>
          <a:p>
            <a:pPr marL="741363" lvl="1" indent="-284163" algn="l" hangingPunct="1">
              <a:lnSpc>
                <a:spcPct val="150000"/>
              </a:lnSpc>
              <a:spcBef>
                <a:spcPts val="800"/>
              </a:spcBef>
              <a:buSzPct val="100000"/>
              <a:buFont typeface="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3200" i="0" dirty="0">
                <a:solidFill>
                  <a:srgbClr val="C00000"/>
                </a:solidFill>
              </a:rPr>
              <a:t>4. </a:t>
            </a:r>
            <a:r>
              <a:rPr lang="en-GB" sz="2600" i="0" dirty="0">
                <a:solidFill>
                  <a:srgbClr val="C00000"/>
                </a:solidFill>
              </a:rPr>
              <a:t>  </a:t>
            </a:r>
            <a:r>
              <a:rPr lang="en-GB" sz="2600" b="0" i="0" dirty="0">
                <a:solidFill>
                  <a:srgbClr val="C00000"/>
                </a:solidFill>
              </a:rPr>
              <a:t>Braku określonych pozycji w sprawozdaniach finansowych, prezentowania niektórych pozycji niezgodnych ze stanem faktycznym itp. działań, które wiążą się bezpośrednio z oszustwami.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825470" y="1422383"/>
            <a:ext cx="8358188" cy="5235575"/>
          </a:xfrm>
          <a:prstGeom prst="rect">
            <a:avLst/>
          </a:prstGeom>
          <a:noFill/>
          <a:ln/>
        </p:spPr>
        <p:txBody>
          <a:bodyPr lIns="0" tIns="0" rIns="0" bIns="0" anchor="ctr"/>
          <a:lstStyle/>
          <a:p>
            <a:pPr marL="215900" lvl="1" indent="0">
              <a:lnSpc>
                <a:spcPct val="150000"/>
              </a:lnSpc>
              <a:spcBef>
                <a:spcPts val="45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2400" dirty="0">
                <a:solidFill>
                  <a:srgbClr val="C00000"/>
                </a:solidFill>
                <a:latin typeface="Times New Roman" pitchFamily="16" charset="0"/>
              </a:rPr>
              <a:t>Prawie każda operacja gospodarcza, jeżeli będzie ewidencjonowana w sposób nieprawidłowy, z pominięciem obowiązującego prawa bilansowego, naruszeniem nadrzędnych zasad rachunkowości, może prowadzić do zafałszowania ewidencji księgowej, a powstałe na podstawie nieprawidłowo prowadzonej rachunkowości sprawozdanie finansowe w sposób oszukańczy będzie informowało swoich odbiorców. </a:t>
            </a:r>
          </a:p>
          <a:p>
            <a:pPr marL="215900" lvl="1" indent="0">
              <a:lnSpc>
                <a:spcPct val="150000"/>
              </a:lnSpc>
              <a:spcBef>
                <a:spcPts val="450"/>
              </a:spcBef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 sz="2400" dirty="0">
              <a:solidFill>
                <a:srgbClr val="000000"/>
              </a:solidFill>
              <a:latin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039784" y="2565391"/>
            <a:ext cx="792961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5900" lvl="1" indent="0">
              <a:lnSpc>
                <a:spcPct val="150000"/>
              </a:lnSpc>
              <a:spcBef>
                <a:spcPts val="450"/>
              </a:spcBef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2400" dirty="0">
                <a:solidFill>
                  <a:srgbClr val="C00000"/>
                </a:solidFill>
                <a:latin typeface="Times New Roman" pitchFamily="16" charset="0"/>
              </a:rPr>
              <a:t>Naruszenie jakiejkolwiek zasady rachunkowości powoduje przedstawienie nierzetelnego obrazu i w krótszym lub dłuższym czasie prowadzi do powstania zagrożenia kontynuowania działania jednostki gospodarczej.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11156" y="779441"/>
            <a:ext cx="8569325" cy="1620837"/>
          </a:xfrm>
        </p:spPr>
        <p:txBody>
          <a:bodyPr/>
          <a:lstStyle/>
          <a:p>
            <a:r>
              <a:rPr lang="pl-PL" dirty="0" smtClean="0">
                <a:solidFill>
                  <a:srgbClr val="C00000"/>
                </a:solidFill>
              </a:rPr>
              <a:t>BIBLIOGRAFIA</a:t>
            </a:r>
            <a:endParaRPr lang="pl-PL" dirty="0">
              <a:solidFill>
                <a:srgbClr val="C00000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39850" y="2065325"/>
            <a:ext cx="7286676" cy="4500594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pl-PL" dirty="0" smtClean="0"/>
              <a:t>  </a:t>
            </a:r>
            <a:r>
              <a:rPr lang="pl-PL" dirty="0" err="1" smtClean="0">
                <a:solidFill>
                  <a:srgbClr val="C00000"/>
                </a:solidFill>
              </a:rPr>
              <a:t>www.uoo.univ.szczecin.pl</a:t>
            </a:r>
            <a:endParaRPr lang="pl-PL" dirty="0" smtClean="0">
              <a:solidFill>
                <a:srgbClr val="C00000"/>
              </a:solidFill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pl-PL" dirty="0" smtClean="0">
                <a:solidFill>
                  <a:srgbClr val="C00000"/>
                </a:solidFill>
              </a:rPr>
              <a:t>  </a:t>
            </a:r>
            <a:r>
              <a:rPr lang="pl-PL" dirty="0" err="1" smtClean="0">
                <a:solidFill>
                  <a:srgbClr val="C00000"/>
                </a:solidFill>
              </a:rPr>
              <a:t>www.wikipedia.pl</a:t>
            </a:r>
            <a:endParaRPr lang="pl-PL" dirty="0" smtClean="0">
              <a:solidFill>
                <a:srgbClr val="C00000"/>
              </a:solidFill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pl-PL" dirty="0" smtClean="0">
                <a:solidFill>
                  <a:srgbClr val="C00000"/>
                </a:solidFill>
              </a:rPr>
              <a:t>  </a:t>
            </a:r>
            <a:r>
              <a:rPr lang="pl-PL" dirty="0" err="1" smtClean="0">
                <a:solidFill>
                  <a:srgbClr val="C00000"/>
                </a:solidFill>
              </a:rPr>
              <a:t>www.portal.wsiz.rzeszow.pl</a:t>
            </a:r>
            <a:endParaRPr lang="pl-PL" dirty="0" smtClean="0">
              <a:solidFill>
                <a:srgbClr val="C00000"/>
              </a:solidFill>
            </a:endParaRPr>
          </a:p>
          <a:p>
            <a:pPr algn="l">
              <a:lnSpc>
                <a:spcPct val="150000"/>
              </a:lnSpc>
            </a:pPr>
            <a:endParaRPr lang="pl-PL" dirty="0"/>
          </a:p>
          <a:p>
            <a:pPr algn="l">
              <a:lnSpc>
                <a:spcPct val="150000"/>
              </a:lnSpc>
            </a:pP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700088"/>
            <a:ext cx="8609012" cy="1263650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dirty="0">
                <a:solidFill>
                  <a:srgbClr val="C00000"/>
                </a:solidFill>
              </a:rPr>
              <a:t>Rachunkowość kreatywna</a:t>
            </a: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619250" y="2339975"/>
            <a:ext cx="7019925" cy="366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lnSpc>
                <a:spcPct val="15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GB" sz="2200" dirty="0">
                <a:solidFill>
                  <a:srgbClr val="C00000"/>
                </a:solidFill>
                <a:ea typeface="MS Gothic" charset="0"/>
                <a:cs typeface="MS Gothic" charset="0"/>
              </a:rPr>
              <a:t>To takie wykorzystanie zakresu wolności osób, które sporządzają sprawozdania finansowe, który wynika z braku odpowiednich wzorców, standardów, reguł i procedur, będących podstawą przy podejmowaniu decyzji dotyczących procesu tworzenia informacji prezentowanych w sprawozdaniach finansowych przedsiębiorstw, a mianowicie uznawania, wyceny, ujawniania i prezentacji informacji.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1439863"/>
            <a:ext cx="8609013" cy="1701800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dirty="0">
                <a:solidFill>
                  <a:srgbClr val="C00000"/>
                </a:solidFill>
              </a:rPr>
              <a:t>Rachunkowość kreatywną </a:t>
            </a:r>
            <a:br>
              <a:rPr lang="en-GB" dirty="0">
                <a:solidFill>
                  <a:srgbClr val="C00000"/>
                </a:solidFill>
              </a:rPr>
            </a:br>
            <a:r>
              <a:rPr lang="en-GB" dirty="0">
                <a:solidFill>
                  <a:srgbClr val="C00000"/>
                </a:solidFill>
              </a:rPr>
              <a:t>dzielimy na :</a:t>
            </a:r>
            <a:br>
              <a:rPr lang="en-GB" dirty="0">
                <a:solidFill>
                  <a:srgbClr val="C00000"/>
                </a:solidFill>
              </a:rPr>
            </a:b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439863" y="3060700"/>
            <a:ext cx="6978650" cy="3233738"/>
          </a:xfrm>
          <a:prstGeom prst="rect">
            <a:avLst/>
          </a:prstGeom>
          <a:noFill/>
          <a:ln/>
        </p:spPr>
        <p:txBody>
          <a:bodyPr lIns="0" tIns="0" rIns="0" bIns="0" anchor="ctr"/>
          <a:lstStyle/>
          <a:p>
            <a:pPr marL="0" indent="0" algn="ctr">
              <a:lnSpc>
                <a:spcPct val="150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GB" sz="3600" dirty="0">
                <a:solidFill>
                  <a:srgbClr val="C00000"/>
                </a:solidFill>
              </a:rPr>
              <a:t>pozytywną</a:t>
            </a:r>
          </a:p>
          <a:p>
            <a:pPr marL="0" indent="0" algn="ctr">
              <a:lnSpc>
                <a:spcPct val="150000"/>
              </a:lnSpc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GB" sz="3600" dirty="0">
                <a:solidFill>
                  <a:srgbClr val="C00000"/>
                </a:solidFill>
              </a:rPr>
              <a:t>negatywną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subTitle"/>
          </p:nvPr>
        </p:nvSpPr>
        <p:spPr>
          <a:xfrm>
            <a:off x="720725" y="1079500"/>
            <a:ext cx="8418513" cy="4673600"/>
          </a:xfrm>
          <a:ln/>
        </p:spPr>
        <p:txBody>
          <a:bodyPr/>
          <a:lstStyle/>
          <a:p>
            <a:pPr lvl="1" indent="-323850">
              <a:spcBef>
                <a:spcPts val="700"/>
              </a:spcBef>
              <a:buSzPct val="75000"/>
              <a:buFont typeface="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3200" i="0" dirty="0"/>
              <a:t> </a:t>
            </a:r>
            <a:r>
              <a:rPr lang="en-GB" sz="3200" i="0" dirty="0">
                <a:solidFill>
                  <a:srgbClr val="C00000"/>
                </a:solidFill>
              </a:rPr>
              <a:t>Pozytywną: </a:t>
            </a:r>
          </a:p>
          <a:p>
            <a:pPr lvl="1" indent="-323850" algn="l">
              <a:lnSpc>
                <a:spcPct val="150000"/>
              </a:lnSpc>
              <a:spcBef>
                <a:spcPts val="700"/>
              </a:spcBef>
              <a:buSzPct val="75000"/>
              <a:buFont typeface="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3200" b="0" i="0" dirty="0">
                <a:solidFill>
                  <a:srgbClr val="C00000"/>
                </a:solidFill>
              </a:rPr>
              <a:t>   </a:t>
            </a:r>
            <a:r>
              <a:rPr lang="en-GB" sz="2800" b="0" i="0" dirty="0">
                <a:solidFill>
                  <a:srgbClr val="C00000"/>
                </a:solidFill>
              </a:rPr>
              <a:t> Dopuszczalne rozwiązania zgodne z prawem i rzeczywistością stosują bez wyjątku wszystkie zarządy przedsiębiorstw, chcąc tym samym przedstawić dane finansowe w taki sposób, aby ukazać swoją firmę w jak najkorzystniejszym świetle.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subTitle"/>
          </p:nvPr>
        </p:nvSpPr>
        <p:spPr>
          <a:xfrm>
            <a:off x="762000" y="1439863"/>
            <a:ext cx="8418513" cy="4673600"/>
          </a:xfrm>
          <a:ln/>
        </p:spPr>
        <p:txBody>
          <a:bodyPr/>
          <a:lstStyle/>
          <a:p>
            <a:pPr lvl="1" indent="-323850">
              <a:lnSpc>
                <a:spcPct val="84000"/>
              </a:lnSpc>
              <a:spcBef>
                <a:spcPts val="600"/>
              </a:spcBef>
              <a:buSzPct val="75000"/>
              <a:buFont typeface="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3200" i="0" dirty="0">
                <a:solidFill>
                  <a:srgbClr val="C00000"/>
                </a:solidFill>
              </a:rPr>
              <a:t>Negatywną:</a:t>
            </a:r>
          </a:p>
          <a:p>
            <a:pPr lvl="1" indent="-323850" algn="l">
              <a:lnSpc>
                <a:spcPct val="150000"/>
              </a:lnSpc>
              <a:spcBef>
                <a:spcPts val="600"/>
              </a:spcBef>
              <a:buSzPct val="75000"/>
              <a:buFont typeface="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2400" b="0" i="0" dirty="0">
                <a:solidFill>
                  <a:srgbClr val="C00000"/>
                </a:solidFill>
              </a:rPr>
              <a:t> </a:t>
            </a:r>
            <a:r>
              <a:rPr lang="en-GB" sz="2800" b="0" i="0" dirty="0">
                <a:solidFill>
                  <a:srgbClr val="C00000"/>
                </a:solidFill>
              </a:rPr>
              <a:t>  To taka manipulacja danymi pochodzącymi z rachunkowości, która wykorzystuje luki w zasadach rachunkowości i prawie oraz wyborze takich metod pomiaru i sposobu prezentacji informacji w sprawozdaniu finansowym, które skłaniają ich użytkowników do oczekiwanych zachowań w podejmowaniu decyzji na podstawie tych informacji.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744538"/>
            <a:ext cx="8609012" cy="1173162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dirty="0">
                <a:solidFill>
                  <a:srgbClr val="C00000"/>
                </a:solidFill>
              </a:rPr>
              <a:t>Cele kreatywnej </a:t>
            </a:r>
            <a:r>
              <a:rPr lang="en-GB" dirty="0" smtClean="0">
                <a:solidFill>
                  <a:srgbClr val="C00000"/>
                </a:solidFill>
              </a:rPr>
              <a:t>rachunkowości</a:t>
            </a:r>
            <a:r>
              <a:rPr lang="pl-PL" dirty="0" smtClean="0">
                <a:solidFill>
                  <a:srgbClr val="C00000"/>
                </a:solidFill>
              </a:rPr>
              <a:t> cz.1 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825470" y="1922449"/>
            <a:ext cx="8418513" cy="4673600"/>
          </a:xfrm>
          <a:prstGeom prst="rect">
            <a:avLst/>
          </a:prstGeom>
          <a:noFill/>
          <a:ln/>
        </p:spPr>
        <p:txBody>
          <a:bodyPr lIns="0" tIns="0" rIns="0" bIns="0" anchor="ctr"/>
          <a:lstStyle/>
          <a:p>
            <a:pPr marL="215900" lvl="1" indent="0" hangingPunct="1">
              <a:lnSpc>
                <a:spcPct val="150000"/>
              </a:lnSpc>
              <a:spcBef>
                <a:spcPts val="70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dirty="0">
                <a:solidFill>
                  <a:srgbClr val="C00000"/>
                </a:solidFill>
                <a:latin typeface="Times New Roman" pitchFamily="16" charset="0"/>
              </a:rPr>
              <a:t>Zwiększenie zysku, ukrycie straty.</a:t>
            </a:r>
          </a:p>
          <a:p>
            <a:pPr marL="215900" lvl="1" indent="0" hangingPunct="1">
              <a:lnSpc>
                <a:spcPct val="150000"/>
              </a:lnSpc>
              <a:spcBef>
                <a:spcPts val="70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dirty="0">
                <a:solidFill>
                  <a:srgbClr val="C00000"/>
                </a:solidFill>
                <a:latin typeface="Times New Roman" pitchFamily="16" charset="0"/>
              </a:rPr>
              <a:t>Manipulowanie podstawowymi wskaźnikami używanymi w analizie finansowej.</a:t>
            </a:r>
          </a:p>
          <a:p>
            <a:pPr marL="215900" lvl="1" indent="0" hangingPunct="1">
              <a:lnSpc>
                <a:spcPct val="150000"/>
              </a:lnSpc>
              <a:spcBef>
                <a:spcPts val="70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dirty="0">
                <a:solidFill>
                  <a:srgbClr val="C00000"/>
                </a:solidFill>
                <a:latin typeface="Times New Roman" pitchFamily="16" charset="0"/>
              </a:rPr>
              <a:t>Ukrycie ryzyka finansowego.</a:t>
            </a:r>
          </a:p>
          <a:p>
            <a:pPr marL="215900" lvl="1" indent="0" hangingPunct="1">
              <a:lnSpc>
                <a:spcPct val="150000"/>
              </a:lnSpc>
              <a:spcBef>
                <a:spcPts val="70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dirty="0">
                <a:solidFill>
                  <a:srgbClr val="C00000"/>
                </a:solidFill>
                <a:latin typeface="Times New Roman" pitchFamily="16" charset="0"/>
              </a:rPr>
              <a:t>Przekonanie kredytodawców, pożyczkodawców i partnerów handlowych o swojej wiarygodności</a:t>
            </a:r>
            <a:r>
              <a:rPr lang="en-GB" dirty="0" smtClean="0">
                <a:solidFill>
                  <a:srgbClr val="C00000"/>
                </a:solidFill>
                <a:latin typeface="Times New Roman" pitchFamily="16" charset="0"/>
              </a:rPr>
              <a:t>.</a:t>
            </a:r>
            <a:endParaRPr lang="en-GB" dirty="0">
              <a:solidFill>
                <a:srgbClr val="C00000"/>
              </a:solidFill>
              <a:latin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C00000"/>
                </a:solidFill>
              </a:rPr>
              <a:t>Cele kreatywnej rachunkowości cz.2</a:t>
            </a:r>
            <a:endParaRPr lang="pl-PL" dirty="0">
              <a:solidFill>
                <a:srgbClr val="C00000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111222" y="2208201"/>
            <a:ext cx="7929618" cy="40723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5900" lvl="1" indent="0" hangingPunct="1">
              <a:lnSpc>
                <a:spcPct val="150000"/>
              </a:lnSpc>
              <a:spcBef>
                <a:spcPts val="700"/>
              </a:spcBef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2800" dirty="0">
                <a:solidFill>
                  <a:srgbClr val="C00000"/>
                </a:solidFill>
                <a:latin typeface="Times New Roman" pitchFamily="16" charset="0"/>
              </a:rPr>
              <a:t>Uniknięcie negatywnych skutków kontroli ze strony akcjonariuszy.</a:t>
            </a:r>
          </a:p>
          <a:p>
            <a:pPr marL="215900" lvl="1" indent="0" hangingPunct="1">
              <a:lnSpc>
                <a:spcPct val="150000"/>
              </a:lnSpc>
              <a:spcBef>
                <a:spcPts val="700"/>
              </a:spcBef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2800" dirty="0">
                <a:solidFill>
                  <a:srgbClr val="C00000"/>
                </a:solidFill>
                <a:latin typeface="Times New Roman" pitchFamily="16" charset="0"/>
              </a:rPr>
              <a:t>„Podretuszowanie” osiągnięć menadżerów (premia za wyniki).</a:t>
            </a:r>
          </a:p>
          <a:p>
            <a:pPr marL="215900" lvl="1" indent="0" hangingPunct="1">
              <a:lnSpc>
                <a:spcPct val="150000"/>
              </a:lnSpc>
              <a:spcBef>
                <a:spcPts val="700"/>
              </a:spcBef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2800" dirty="0">
                <a:solidFill>
                  <a:srgbClr val="C00000"/>
                </a:solidFill>
                <a:latin typeface="Times New Roman" pitchFamily="16" charset="0"/>
              </a:rPr>
              <a:t>Uzyskanie dostępu do kapitałów, których otrzymanie w inny sposób nie byłoby możliwe.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92113" y="2481263"/>
            <a:ext cx="8609012" cy="1250950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4400" dirty="0">
                <a:solidFill>
                  <a:srgbClr val="C00000"/>
                </a:solidFill>
              </a:rPr>
              <a:t>Zjawiska w kreatywnej rachunkkowości: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subTitle"/>
          </p:nvPr>
        </p:nvSpPr>
        <p:spPr>
          <a:xfrm>
            <a:off x="611156" y="1422383"/>
            <a:ext cx="8418513" cy="4673600"/>
          </a:xfrm>
          <a:ln/>
        </p:spPr>
        <p:txBody>
          <a:bodyPr/>
          <a:lstStyle/>
          <a:p>
            <a:pPr marL="741363" lvl="1" indent="-284163" algn="l" hangingPunct="1">
              <a:lnSpc>
                <a:spcPct val="150000"/>
              </a:lnSpc>
              <a:spcBef>
                <a:spcPts val="800"/>
              </a:spcBef>
              <a:buSzPct val="100000"/>
              <a:buFont typeface="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3200" i="0" dirty="0">
                <a:solidFill>
                  <a:srgbClr val="C00000"/>
                </a:solidFill>
              </a:rPr>
              <a:t>1</a:t>
            </a:r>
            <a:r>
              <a:rPr lang="en-GB" sz="3200" b="0" i="0" dirty="0">
                <a:solidFill>
                  <a:srgbClr val="C00000"/>
                </a:solidFill>
              </a:rPr>
              <a:t>.</a:t>
            </a:r>
            <a:r>
              <a:rPr lang="en-GB" sz="2800" b="0" i="0" dirty="0">
                <a:solidFill>
                  <a:srgbClr val="C00000"/>
                </a:solidFill>
              </a:rPr>
              <a:t> </a:t>
            </a:r>
            <a:r>
              <a:rPr lang="en-GB" sz="2600" b="0" i="0" dirty="0">
                <a:solidFill>
                  <a:srgbClr val="C00000"/>
                </a:solidFill>
              </a:rPr>
              <a:t>   Kreatywność jako naturalny, zgodny z prawem, element twórczy wykorzystywany przez jednostkę sporządzającą sprawozdania finansowe wspierający decyzje co do sposobu liczenia, który najlepiej spełnia wymogi wynikające z dążenia do ujmowania w sprawozdaniach finansowych wiarygodnych informacji.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Justyna 1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yw pakietu Office">
      <a:majorFont>
        <a:latin typeface="Arial"/>
        <a:ea typeface=""/>
        <a:cs typeface="Lucida Sans Unicode"/>
      </a:majorFont>
      <a:minorFont>
        <a:latin typeface="Arial"/>
        <a:ea typeface=""/>
        <a:cs typeface="Lucida Sans Unicode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Justyna 1</Template>
  <TotalTime>19</TotalTime>
  <Words>420</Words>
  <Application>Microsoft Office PowerPoint</Application>
  <PresentationFormat>Niestandardowy</PresentationFormat>
  <Paragraphs>31</Paragraphs>
  <Slides>15</Slides>
  <Notes>12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Justyna 1</vt:lpstr>
      <vt:lpstr>Rachunkowość kreatywna</vt:lpstr>
      <vt:lpstr>Rachunkowość kreatywna</vt:lpstr>
      <vt:lpstr>Rachunkowość kreatywną  dzielimy na : </vt:lpstr>
      <vt:lpstr>Slajd 4</vt:lpstr>
      <vt:lpstr>Slajd 5</vt:lpstr>
      <vt:lpstr>Cele kreatywnej rachunkowości cz.1 </vt:lpstr>
      <vt:lpstr>Cele kreatywnej rachunkowości cz.2</vt:lpstr>
      <vt:lpstr>Zjawiska w kreatywnej rachunkkowości:</vt:lpstr>
      <vt:lpstr>Slajd 9</vt:lpstr>
      <vt:lpstr>Slajd 10</vt:lpstr>
      <vt:lpstr>Slajd 11</vt:lpstr>
      <vt:lpstr>Slajd 12</vt:lpstr>
      <vt:lpstr>Slajd 13</vt:lpstr>
      <vt:lpstr>Slajd 14</vt:lpstr>
      <vt:lpstr>BIBLIOGRAFIA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Rachunkowość kreatywna</dc:title>
  <dc:creator>STR</dc:creator>
  <cp:lastModifiedBy>STR</cp:lastModifiedBy>
  <cp:revision>4</cp:revision>
  <dcterms:created xsi:type="dcterms:W3CDTF">2010-03-29T15:04:44Z</dcterms:created>
  <dcterms:modified xsi:type="dcterms:W3CDTF">2010-04-03T11:03:14Z</dcterms:modified>
</cp:coreProperties>
</file>